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17" r:id="rId3"/>
  </p:sldMasterIdLst>
  <p:notesMasterIdLst>
    <p:notesMasterId r:id="rId42"/>
  </p:notesMasterIdLst>
  <p:handoutMasterIdLst>
    <p:handoutMasterId r:id="rId43"/>
  </p:handoutMasterIdLst>
  <p:sldIdLst>
    <p:sldId id="399" r:id="rId4"/>
    <p:sldId id="622" r:id="rId5"/>
    <p:sldId id="684" r:id="rId6"/>
    <p:sldId id="683" r:id="rId7"/>
    <p:sldId id="616" r:id="rId8"/>
    <p:sldId id="675" r:id="rId9"/>
    <p:sldId id="693" r:id="rId10"/>
    <p:sldId id="620" r:id="rId11"/>
    <p:sldId id="623" r:id="rId12"/>
    <p:sldId id="676" r:id="rId13"/>
    <p:sldId id="624" r:id="rId14"/>
    <p:sldId id="665" r:id="rId15"/>
    <p:sldId id="667" r:id="rId16"/>
    <p:sldId id="625" r:id="rId17"/>
    <p:sldId id="677" r:id="rId18"/>
    <p:sldId id="627" r:id="rId19"/>
    <p:sldId id="628" r:id="rId20"/>
    <p:sldId id="691" r:id="rId21"/>
    <p:sldId id="629" r:id="rId22"/>
    <p:sldId id="630" r:id="rId23"/>
    <p:sldId id="678" r:id="rId24"/>
    <p:sldId id="633" r:id="rId25"/>
    <p:sldId id="679" r:id="rId26"/>
    <p:sldId id="671" r:id="rId27"/>
    <p:sldId id="637" r:id="rId28"/>
    <p:sldId id="674" r:id="rId29"/>
    <p:sldId id="686" r:id="rId30"/>
    <p:sldId id="640" r:id="rId31"/>
    <p:sldId id="639" r:id="rId32"/>
    <p:sldId id="642" r:id="rId33"/>
    <p:sldId id="687" r:id="rId34"/>
    <p:sldId id="689" r:id="rId35"/>
    <p:sldId id="688" r:id="rId36"/>
    <p:sldId id="643" r:id="rId37"/>
    <p:sldId id="645" r:id="rId38"/>
    <p:sldId id="644" r:id="rId39"/>
    <p:sldId id="450" r:id="rId40"/>
    <p:sldId id="37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7F9842-D28E-8670-B444-4D63BF722A93}" name="Lincoln Humphreys" initials="LH" userId="S::L2Humphreys@ltu.edu.au::8d2fc615-c5f2-437e-819c-7db3b79a6a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/>
    <p:restoredTop sz="81565" autoAdjust="0"/>
  </p:normalViewPr>
  <p:slideViewPr>
    <p:cSldViewPr snapToGrid="0">
      <p:cViewPr varScale="1">
        <p:scale>
          <a:sx n="51" d="100"/>
          <a:sy n="51" d="100"/>
        </p:scale>
        <p:origin x="11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A0121F-755A-17BB-44A5-A95B08BD34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8D75E-A5ED-2F8F-8960-6229137C1E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98785-8234-4668-A150-87CADF4F8380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8DB31-A2A0-FF9F-BD83-EA08996A9D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0CAC8-D734-F1FB-F983-E1B1448B21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EDCFF-D403-449D-86CA-59196AF8CEE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786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EF325-F718-4D7D-BC9F-5CE655A3BD5C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DA6B2-FD90-4BFE-848A-FC835D5217D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330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6A1B2D15-1E0D-4625-A70A-0779192DA86D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</a:t>
            </a:fld>
            <a:endParaRPr lang="en-A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8392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1681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Message: supporting social interactions like other support depends on judgement about the right amount and type of assistance necessary </a:t>
            </a:r>
          </a:p>
          <a:p>
            <a:r>
              <a:rPr lang="en-AU" dirty="0"/>
              <a:t>Staff need to take into account, the situation, the person and the others involved. </a:t>
            </a:r>
          </a:p>
          <a:p>
            <a:r>
              <a:rPr lang="en-AU" dirty="0"/>
              <a:t>Introduce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71924-32DD-47C4-A09F-C4B42E6C6B3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833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1734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Use discussion to reflect on types of assistance in the video  - what might have been done differently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5940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Concrete examples of different types of assistance with social interactions.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Assistance requires judgement about how and when to provide support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If the person can interact independently in a conversation, then as with other types of support you will need to decide whether to just stand back or join in the conversation and participate naturally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You can use the previous video to identify examples of when these were used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71924-32DD-47C4-A09F-C4B42E6C6B3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814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Key message – communication runs all through all the 4 essentials – and is essential to good Active Support</a:t>
            </a:r>
          </a:p>
          <a:p>
            <a:r>
              <a:rPr lang="en-AU" dirty="0"/>
              <a:t>Highlight reasons why communication is important to good support</a:t>
            </a:r>
          </a:p>
          <a:p>
            <a:r>
              <a:rPr lang="en-AU" dirty="0"/>
              <a:t>Communication goes two ways, listening and responding </a:t>
            </a:r>
          </a:p>
          <a:p>
            <a:r>
              <a:rPr lang="en-AU" dirty="0"/>
              <a:t>Prompt for what to look for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71924-32DD-47C4-A09F-C4B42E6C6B3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532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6632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Key message – need to adjust communication to each individual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7425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If you use words – slow down, one message at a time, check the person understands if not restate</a:t>
            </a:r>
          </a:p>
          <a:p>
            <a:r>
              <a:rPr lang="en-AU" dirty="0"/>
              <a:t>Use other ways of communicating to go with words. Objects pictures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643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people do not use words to communication-  they may respond to your tone but not understand the words or the message</a:t>
            </a:r>
          </a:p>
          <a:p>
            <a:r>
              <a:rPr lang="en-US" dirty="0"/>
              <a:t>There are ways of communicating without words </a:t>
            </a:r>
          </a:p>
          <a:p>
            <a:r>
              <a:rPr lang="en-US" dirty="0"/>
              <a:t>If people have communication aids  make sure you use them and the person has access to them – don’t leave them at home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065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B2D15-1E0D-4625-A70A-0779192DA86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826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Message </a:t>
            </a:r>
          </a:p>
          <a:p>
            <a:r>
              <a:rPr lang="en-US" dirty="0"/>
              <a:t>You need to learn the skills in Active Support to support one person first and then learn how to support a group as there is more you need to pay attention to</a:t>
            </a:r>
          </a:p>
          <a:p>
            <a:r>
              <a:rPr lang="en-US" dirty="0"/>
              <a:t>There are strategies you can use if you are supporting a group –overarching things to remember are listed in the slide assisting each person individually to engage by starting with one person and moving around the group. </a:t>
            </a:r>
          </a:p>
          <a:p>
            <a:r>
              <a:rPr lang="en-US" dirty="0"/>
              <a:t>Its better to rotate than spend too much time with one person- where you position your self is important</a:t>
            </a:r>
          </a:p>
          <a:p>
            <a:r>
              <a:rPr lang="en-US" dirty="0"/>
              <a:t>Introduce the video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5183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Message reinforcing need to pay attention to each person – and the support they need which will be different </a:t>
            </a:r>
          </a:p>
          <a:p>
            <a:r>
              <a:rPr lang="en-US" dirty="0"/>
              <a:t>Where you position yourself is important </a:t>
            </a:r>
          </a:p>
          <a:p>
            <a:r>
              <a:rPr lang="en-US" dirty="0"/>
              <a:t>Intro to the video and orientation questions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699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1200" dirty="0">
                <a:solidFill>
                  <a:schemeClr val="tx1"/>
                </a:solidFill>
                <a:latin typeface="+mn-lt"/>
              </a:rPr>
              <a:t>Discuss the questions for the video </a:t>
            </a:r>
          </a:p>
          <a:p>
            <a:pPr marL="0" indent="0">
              <a:buNone/>
            </a:pPr>
            <a:endParaRPr lang="en-AU" sz="12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AU" sz="1200" dirty="0">
                <a:solidFill>
                  <a:schemeClr val="tx1"/>
                </a:solidFill>
                <a:latin typeface="+mn-lt"/>
              </a:rPr>
              <a:t>Restate key strategies for working with groups </a:t>
            </a:r>
          </a:p>
          <a:p>
            <a:pPr marL="0" indent="0">
              <a:buNone/>
            </a:pPr>
            <a:r>
              <a:rPr lang="en-AU" sz="1200" dirty="0">
                <a:solidFill>
                  <a:schemeClr val="tx1"/>
                </a:solidFill>
                <a:latin typeface="+mn-lt"/>
              </a:rPr>
              <a:t>Setting up the activity for each person to participate</a:t>
            </a:r>
          </a:p>
          <a:p>
            <a:pPr marL="0" indent="0">
              <a:buNone/>
            </a:pPr>
            <a:r>
              <a:rPr lang="en-AU" sz="1200" dirty="0">
                <a:solidFill>
                  <a:schemeClr val="tx1"/>
                </a:solidFill>
                <a:latin typeface="+mn-lt"/>
              </a:rPr>
              <a:t>Rotating around each person</a:t>
            </a:r>
          </a:p>
          <a:p>
            <a:pPr marL="0" indent="0">
              <a:buNone/>
            </a:pPr>
            <a:r>
              <a:rPr lang="en-AU" sz="1200" dirty="0">
                <a:solidFill>
                  <a:schemeClr val="tx1"/>
                </a:solidFill>
                <a:latin typeface="+mn-lt"/>
              </a:rPr>
              <a:t>Thinking in steps </a:t>
            </a:r>
          </a:p>
          <a:p>
            <a:pPr marL="0" indent="0">
              <a:buNone/>
            </a:pPr>
            <a:r>
              <a:rPr lang="en-AU" sz="1200" dirty="0">
                <a:solidFill>
                  <a:schemeClr val="tx1"/>
                </a:solidFill>
                <a:latin typeface="+mn-lt"/>
              </a:rPr>
              <a:t>Adjusting your support</a:t>
            </a:r>
          </a:p>
          <a:p>
            <a:pPr marL="0" indent="0">
              <a:buNone/>
            </a:pPr>
            <a:r>
              <a:rPr lang="en-AU" sz="1200" dirty="0">
                <a:solidFill>
                  <a:schemeClr val="tx1"/>
                </a:solidFill>
                <a:latin typeface="+mn-lt"/>
              </a:rPr>
              <a:t>Positioning yourself in the right place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3717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Key message </a:t>
            </a:r>
          </a:p>
          <a:p>
            <a:r>
              <a:rPr lang="en-AU" dirty="0"/>
              <a:t>Define person centred    - connect AS, PBS and PCP together as person centred practices that can be used together </a:t>
            </a:r>
          </a:p>
          <a:p>
            <a:r>
              <a:rPr lang="en-AU" dirty="0"/>
              <a:t>Many people will have a person centred plan and will receive Active Support. </a:t>
            </a:r>
          </a:p>
          <a:p>
            <a:r>
              <a:rPr lang="en-AU" dirty="0"/>
              <a:t>Some people will also have a behaviour support plan. </a:t>
            </a:r>
          </a:p>
          <a:p>
            <a:r>
              <a:rPr lang="en-AU" dirty="0"/>
              <a:t>Emphasise that all three of these practices aim to improve people’s </a:t>
            </a:r>
            <a:r>
              <a:rPr lang="en-AU" dirty="0" err="1"/>
              <a:t>qualty</a:t>
            </a:r>
            <a:r>
              <a:rPr lang="en-AU" dirty="0"/>
              <a:t> of life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71924-32DD-47C4-A09F-C4B42E6C6B3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702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Key message – your knowledge from Active Support can help to inform a person’s plan. And you can use Active Support to turn big picture goals into activities.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Goals are important  But there is more to support than reaching specific goals - how the person is engaged and supported all through their day is as important to quality of life as reaching specific goals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PCP and the NDIS focus on goals can distract attention from every day support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D3FA-FC51-419D-9C12-169FCBFD898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2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Key message Active Support is not separate from PBS – they often focus on the importance of supporting a person to be engaged in activities that are meaningful to them, and on good communication. This is what Active Support aims to do.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Also if staff use Active Support well evidence shows behaviours of concern reduce. – following a plan and using Active Support are even more effective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 </a:t>
            </a:r>
            <a:endParaRPr lang="en-AU" strike="sngStrike" dirty="0"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5D3FA-FC51-419D-9C12-169FCBFD898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5135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message  Building skills takes time – Being supported to be engaged may be new to some people – it my take time for someone to accept being supported –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1943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message. Reflection is really important to building up skills – Questions you might ask yourself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31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969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may need to be adapted depending on the audience. Main message staff need to be committed and should expect to supported by their organisation to do Active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34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9569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 activity – assign one statement to each group for discussion then come to together to share ideas. The key answer to most scenarios is about applying the 4 Essentials, understanding the benefits of engagement to QOL, and problems with disengagement.</a:t>
            </a:r>
          </a:p>
          <a:p>
            <a:r>
              <a:rPr lang="en-US" dirty="0"/>
              <a:t>Optional Message this is an opportunity to address the yes buts if they have not arisen during the two days and to reinforce strategies for overcoming the so called obstacles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35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966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Ask people to write down two sentences about what they understand each essential to be. </a:t>
            </a:r>
          </a:p>
          <a:p>
            <a:endParaRPr lang="en-AU" dirty="0"/>
          </a:p>
          <a:p>
            <a:pPr marL="285750" indent="-285750"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1200" b="1" i="0" dirty="0">
                <a:solidFill>
                  <a:schemeClr val="accent2">
                    <a:lumMod val="50000"/>
                  </a:schemeClr>
                </a:solidFill>
                <a:effectLst/>
              </a:rPr>
              <a:t>Every moment has potential </a:t>
            </a:r>
            <a:r>
              <a:rPr lang="en-AU" sz="1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– every task, activity or interaction has opportunities to involve a person</a:t>
            </a:r>
          </a:p>
          <a:p>
            <a:pPr marL="285750" indent="-285750"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AU" sz="1200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pPr marL="285750" indent="-285750"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1200" b="1" i="0" dirty="0">
                <a:solidFill>
                  <a:schemeClr val="accent2">
                    <a:lumMod val="50000"/>
                  </a:schemeClr>
                </a:solidFill>
                <a:effectLst/>
              </a:rPr>
              <a:t>Graded assistance to ensure success </a:t>
            </a:r>
            <a:r>
              <a:rPr lang="en-AU" sz="1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– provide the right type of support to assist a person to succeed in an activity or social interaction</a:t>
            </a:r>
          </a:p>
          <a:p>
            <a:pPr algn="l" fontAlgn="base">
              <a:buClr>
                <a:srgbClr val="C00000"/>
              </a:buClr>
            </a:pPr>
            <a:r>
              <a:rPr lang="en-AU" sz="1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​​</a:t>
            </a:r>
          </a:p>
          <a:p>
            <a:pPr marL="285750" indent="-285750"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1200" b="1" i="0" dirty="0">
                <a:solidFill>
                  <a:schemeClr val="accent2">
                    <a:lumMod val="50000"/>
                  </a:schemeClr>
                </a:solidFill>
                <a:effectLst/>
              </a:rPr>
              <a:t>Maximising choice and control </a:t>
            </a:r>
            <a:r>
              <a:rPr lang="en-AU" sz="1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– offer choices to increase a person’s control over their life </a:t>
            </a:r>
          </a:p>
          <a:p>
            <a:pPr algn="l" fontAlgn="base">
              <a:buClr>
                <a:srgbClr val="C00000"/>
              </a:buClr>
            </a:pPr>
            <a:r>
              <a:rPr lang="en-AU" sz="1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​​</a:t>
            </a:r>
          </a:p>
          <a:p>
            <a:pPr marL="285750" indent="-285750"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1200" b="1" i="0" dirty="0">
                <a:solidFill>
                  <a:schemeClr val="accent2">
                    <a:lumMod val="50000"/>
                  </a:schemeClr>
                </a:solidFill>
                <a:effectLst/>
              </a:rPr>
              <a:t>Little and often </a:t>
            </a:r>
            <a:r>
              <a:rPr lang="en-AU" sz="1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– support a person to try new things or participate for a short time to increase their experience 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3974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Either talk briefly about each of these to recap what has been covered or lead a discussion if there is time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36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8733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materials used in this training come from these sources. </a:t>
            </a:r>
          </a:p>
          <a:p>
            <a:r>
              <a:rPr lang="en-AU" dirty="0"/>
              <a:t>Tizard Centre, University of Kent</a:t>
            </a:r>
          </a:p>
          <a:p>
            <a:r>
              <a:rPr lang="en-AU" dirty="0"/>
              <a:t>La Trobe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5D915-4B91-4CAC-9D2D-C3662B0E463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600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8775" lvl="2" indent="-215900">
              <a:buClr>
                <a:srgbClr val="C00000"/>
              </a:buClr>
              <a:buNone/>
            </a:pPr>
            <a:r>
              <a:rPr lang="en-AU" sz="1200" dirty="0">
                <a:solidFill>
                  <a:schemeClr val="tx1"/>
                </a:solidFill>
                <a:latin typeface="+mn-lt"/>
              </a:rPr>
              <a:t>Key message </a:t>
            </a:r>
          </a:p>
          <a:p>
            <a:pPr marL="358775" lvl="2" indent="-215900">
              <a:buClr>
                <a:srgbClr val="C00000"/>
              </a:buClr>
              <a:buNone/>
            </a:pPr>
            <a:r>
              <a:rPr lang="en-AU" sz="1200" b="0" dirty="0">
                <a:solidFill>
                  <a:schemeClr val="tx1"/>
                </a:solidFill>
                <a:latin typeface="+mn-lt"/>
              </a:rPr>
              <a:t>The 4 essentials guide the type of support you provide but How you deliver it is also part of Active Support </a:t>
            </a:r>
          </a:p>
          <a:p>
            <a:pPr marL="358775" lvl="2" indent="-215900">
              <a:buClr>
                <a:srgbClr val="C00000"/>
              </a:buClr>
              <a:buNone/>
            </a:pPr>
            <a:r>
              <a:rPr lang="en-AU" sz="1200" b="0" dirty="0">
                <a:solidFill>
                  <a:schemeClr val="tx1"/>
                </a:solidFill>
                <a:latin typeface="+mn-lt"/>
              </a:rPr>
              <a:t>It is not a mechanical process, impersonal and overly task focussed. </a:t>
            </a:r>
          </a:p>
          <a:p>
            <a:pPr marL="358775" lvl="2" indent="-215900">
              <a:buClr>
                <a:srgbClr val="C00000"/>
              </a:buClr>
              <a:buNone/>
            </a:pPr>
            <a:r>
              <a:rPr lang="en-AU" sz="1200" b="0" dirty="0">
                <a:solidFill>
                  <a:schemeClr val="tx1"/>
                </a:solidFill>
                <a:latin typeface="+mn-lt"/>
              </a:rPr>
              <a:t>Your interactions need to be respectful – warm and respectful</a:t>
            </a:r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917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Key message – the actions of staff can create a friendly atmosphere there are various was to do this. Creating a friendly atmosphere may not always be appropriate for a particular person at a particular time. </a:t>
            </a:r>
          </a:p>
          <a:p>
            <a:r>
              <a:rPr lang="en-AU" dirty="0"/>
              <a:t>Some people can get overwhelmed by noise or talking, some need quiet to concentrate, or have times when they want to be left alone</a:t>
            </a:r>
          </a:p>
          <a:p>
            <a:r>
              <a:rPr lang="en-AU" dirty="0"/>
              <a:t>Introduce the video which shows how staff can create a friendly atmosphere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71924-32DD-47C4-A09F-C4B42E6C6B3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01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9240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Shared interests may be following a sport or certain team, TV shows, music, animals or pets, a hobby or knowledge of the local area.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 is a fine line here which may be raised – so the message is   </a:t>
            </a:r>
            <a:r>
              <a:rPr lang="en-AU" dirty="0"/>
              <a:t>You need to be careful that the relationship does not become so close that you are a “paid friend”, or dependency is created.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At the same time as staff having good relationships with the people they support, they should also support people to have relationships with people outside the service – family, friends, peers,  - dealt with next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113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Key message. - people have different types of relationships,  they are all important but look different – and give different things to the person </a:t>
            </a:r>
          </a:p>
          <a:p>
            <a:r>
              <a:rPr lang="en-AU" dirty="0"/>
              <a:t>They may feel warmth and love from a close family member </a:t>
            </a:r>
          </a:p>
          <a:p>
            <a:r>
              <a:rPr lang="en-AU" dirty="0"/>
              <a:t>Have fun with friends </a:t>
            </a:r>
          </a:p>
          <a:p>
            <a:r>
              <a:rPr lang="en-AU" dirty="0"/>
              <a:t>Get a sense of acknowledgement from strangers who say hello or know their name  for example people in shops they go to regularly </a:t>
            </a:r>
          </a:p>
          <a:p>
            <a:r>
              <a:rPr lang="en-AU" dirty="0"/>
              <a:t>Staff can support people to develop and maintain relationships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2911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Key message.  Lots of opportunities to support social interactions these occur in different places and look different, give examples </a:t>
            </a:r>
          </a:p>
          <a:p>
            <a:endParaRPr lang="en-AU" dirty="0"/>
          </a:p>
          <a:p>
            <a:r>
              <a:rPr lang="en-AU" dirty="0"/>
              <a:t>at home (e.g., among co-residents, with visitors),</a:t>
            </a:r>
          </a:p>
          <a:p>
            <a:r>
              <a:rPr lang="en-AU" dirty="0"/>
              <a:t> in the community (e.g., shop assistant, doctor) or using technology (e.g., texting a friend). </a:t>
            </a:r>
          </a:p>
          <a:p>
            <a:endParaRPr lang="en-AU" dirty="0"/>
          </a:p>
          <a:p>
            <a:r>
              <a:rPr lang="en-AU" dirty="0"/>
              <a:t>Introduce the video that shows ways of supporting social interactions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DA6B2-FD90-4BFE-848A-FC835D5217D0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724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E52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6081713" y="2252129"/>
            <a:ext cx="6120000" cy="2887663"/>
          </a:xfrm>
          <a:blipFill>
            <a:blip r:embed="rId2"/>
            <a:srcRect/>
            <a:stretch>
              <a:fillRect t="-1113" b="-50981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17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0" y="2252128"/>
            <a:ext cx="6084000" cy="2887663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556955" y="6537325"/>
            <a:ext cx="26350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rIns="180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CRICOS PROVIDER 00115M</a:t>
            </a:r>
          </a:p>
        </p:txBody>
      </p:sp>
      <p:sp>
        <p:nvSpPr>
          <p:cNvPr id="9" name="TextBox 32"/>
          <p:cNvSpPr txBox="1">
            <a:spLocks noChangeAspect="1" noChangeArrowheads="1"/>
          </p:cNvSpPr>
          <p:nvPr userDrawn="1"/>
        </p:nvSpPr>
        <p:spPr bwMode="auto">
          <a:xfrm>
            <a:off x="11001904" y="1"/>
            <a:ext cx="1190097" cy="303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144000" tIns="72000" r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latrobe.edu.au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75367" y="5611308"/>
            <a:ext cx="2213747" cy="369332"/>
          </a:xfrm>
        </p:spPr>
        <p:txBody>
          <a:bodyPr wrap="none" anchor="b">
            <a:spAutoFit/>
          </a:bodyPr>
          <a:lstStyle>
            <a:lvl1pPr algn="ctr">
              <a:lnSpc>
                <a:spcPct val="100000"/>
              </a:lnSpc>
              <a:defRPr sz="24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76328" y="5989709"/>
            <a:ext cx="3422411" cy="276999"/>
          </a:xfrm>
        </p:spPr>
        <p:txBody>
          <a:bodyPr wrap="non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 – Presenter Title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380447" y="3238636"/>
            <a:ext cx="4575640" cy="775015"/>
          </a:xfrm>
          <a:solidFill>
            <a:schemeClr val="bg1"/>
          </a:solidFill>
        </p:spPr>
        <p:txBody>
          <a:bodyPr wrap="none" lIns="144000" tIns="36000" rIns="144000">
            <a:spAutoFit/>
          </a:bodyPr>
          <a:lstStyle>
            <a:lvl1pPr marL="0" indent="0" algn="ctr">
              <a:buNone/>
              <a:defRPr lang="en-AU" altLang="en-US" sz="4800" b="1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AU"/>
              <a:t>Presentation title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914191" y="4008331"/>
            <a:ext cx="4170080" cy="590349"/>
          </a:xfrm>
          <a:solidFill>
            <a:schemeClr val="bg1"/>
          </a:solidFill>
        </p:spPr>
        <p:txBody>
          <a:bodyPr wrap="none" lIns="144000" tIns="36000" rIns="144000">
            <a:spAutoFit/>
          </a:bodyPr>
          <a:lstStyle>
            <a:lvl1pPr marL="0" indent="0" algn="ctr">
              <a:buNone/>
              <a:defRPr lang="en-AU" altLang="en-US" sz="3600" b="1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AU"/>
              <a:t>Presentation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40" y="-79066"/>
            <a:ext cx="3129776" cy="25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5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702924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2772698"/>
            <a:ext cx="5157787" cy="3179751"/>
          </a:xfr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None/>
              <a:defRPr lang="en-US" sz="1800" kern="1200" baseline="0" dirty="0" smtClean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Subheading / Intro paragraph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72201" y="2772698"/>
            <a:ext cx="5183188" cy="317975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 marL="176213" indent="0">
              <a:buNone/>
              <a:defRPr/>
            </a:lvl2pPr>
          </a:lstStyle>
          <a:p>
            <a:pPr lvl="0"/>
            <a:r>
              <a:rPr lang="en-US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50496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1-Col +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1349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90" y="3535266"/>
            <a:ext cx="3524777" cy="2016498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600" kern="1200" dirty="0" smtClean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839790" y="2775228"/>
            <a:ext cx="3524777" cy="582561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800" kern="1200" dirty="0" smtClean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8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4849285" y="2781107"/>
            <a:ext cx="6580716" cy="2770657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media</a:t>
            </a:r>
            <a:endParaRPr lang="en-AU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56143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677334" y="1143000"/>
            <a:ext cx="10837333" cy="4572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media</a:t>
            </a:r>
            <a:endParaRPr lang="en-AU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59188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1349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839789" y="2772699"/>
            <a:ext cx="5157788" cy="3232845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800" kern="1200" dirty="0" smtClean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172201" y="2772699"/>
            <a:ext cx="5181600" cy="3232845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altLang="en-US" sz="1800" kern="1200" dirty="0" smtClean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75849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Content List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2" y="1569463"/>
            <a:ext cx="2772205" cy="7540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E52212"/>
                </a:solidFill>
              </a:defRPr>
            </a:lvl1pPr>
            <a:lvl2pPr marL="176213" indent="0">
              <a:buNone/>
              <a:defRPr/>
            </a:lvl2pPr>
          </a:lstStyle>
          <a:p>
            <a:pPr lvl="0"/>
            <a:r>
              <a:rPr lang="en-US"/>
              <a:t>Bulleted subheading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263268" y="1569462"/>
            <a:ext cx="7066721" cy="754064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600" kern="1200" dirty="0" smtClean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2677467"/>
            <a:ext cx="2772205" cy="754063"/>
          </a:xfrm>
        </p:spPr>
        <p:txBody>
          <a:bodyPr/>
          <a:lstStyle>
            <a:lvl1pPr marL="215900" marR="0" indent="-215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52212"/>
              </a:buClr>
              <a:buSzPct val="100000"/>
              <a:buFont typeface="Wingdings 2" panose="05020102010507070707" pitchFamily="18" charset="2"/>
              <a:buChar char=""/>
              <a:tabLst/>
              <a:defRPr>
                <a:solidFill>
                  <a:srgbClr val="E52212"/>
                </a:solidFill>
              </a:defRPr>
            </a:lvl1pPr>
            <a:lvl2pPr marL="176213" indent="0">
              <a:buNone/>
              <a:defRPr/>
            </a:lvl2pPr>
          </a:lstStyle>
          <a:p>
            <a:pPr marL="215900" marR="0" lvl="0" indent="-215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52212"/>
              </a:buClr>
              <a:buSzPct val="100000"/>
              <a:buFont typeface="Wingdings 2" panose="05020102010507070707" pitchFamily="18" charset="2"/>
              <a:buChar char=""/>
              <a:tabLst/>
              <a:defRPr/>
            </a:pPr>
            <a:r>
              <a:rPr lang="en-US"/>
              <a:t>Bulleted subheading</a:t>
            </a:r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263268" y="2677466"/>
            <a:ext cx="7066721" cy="754064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600" kern="1200" dirty="0" smtClean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3791602"/>
            <a:ext cx="2772205" cy="7540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E52212"/>
                </a:solidFill>
              </a:defRPr>
            </a:lvl1pPr>
            <a:lvl2pPr marL="176213" indent="0">
              <a:buNone/>
              <a:defRPr/>
            </a:lvl2pPr>
          </a:lstStyle>
          <a:p>
            <a:pPr lvl="0"/>
            <a:r>
              <a:rPr lang="en-US"/>
              <a:t>Bulleted subheading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263268" y="3791602"/>
            <a:ext cx="7066721" cy="754064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600" kern="1200" dirty="0" smtClean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2" y="4899607"/>
            <a:ext cx="2772205" cy="7540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E52212"/>
                </a:solidFill>
              </a:defRPr>
            </a:lvl1pPr>
            <a:lvl2pPr marL="176213" indent="0">
              <a:buNone/>
              <a:defRPr/>
            </a:lvl2pPr>
          </a:lstStyle>
          <a:p>
            <a:pPr lvl="0"/>
            <a:r>
              <a:rPr lang="en-US"/>
              <a:t>Bulleted subheading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263268" y="4899606"/>
            <a:ext cx="7066721" cy="754064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600" kern="1200" dirty="0" smtClean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51999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+ Content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2" y="1569463"/>
            <a:ext cx="2772205" cy="7540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E52212"/>
                </a:solidFill>
              </a:defRPr>
            </a:lvl1pPr>
            <a:lvl2pPr marL="176213" indent="0">
              <a:buNone/>
              <a:defRPr/>
            </a:lvl2pPr>
          </a:lstStyle>
          <a:p>
            <a:pPr lvl="0"/>
            <a:r>
              <a:rPr lang="en-US"/>
              <a:t>Bulleted subheading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263268" y="1569463"/>
            <a:ext cx="7066721" cy="4182409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600" kern="1200" dirty="0" smtClean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7725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429001"/>
            <a:ext cx="6096000" cy="3433763"/>
          </a:xfrm>
          <a:prstGeom prst="rect">
            <a:avLst/>
          </a:prstGeom>
          <a:solidFill>
            <a:srgbClr val="E522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1385551" y="71278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4457700"/>
            <a:ext cx="5024967" cy="1995489"/>
          </a:xfrm>
        </p:spPr>
        <p:txBody>
          <a:bodyPr/>
          <a:lstStyle>
            <a:lvl1pPr marL="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>
              <a:buFontTx/>
              <a:buNone/>
              <a:defRPr lang="en-AU" sz="1600" kern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94808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429001"/>
            <a:ext cx="6096000" cy="3433763"/>
          </a:xfrm>
          <a:prstGeom prst="rect">
            <a:avLst/>
          </a:prstGeom>
          <a:solidFill>
            <a:srgbClr val="E522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1385551" y="71278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4848781"/>
            <a:ext cx="5024967" cy="1604408"/>
          </a:xfrm>
        </p:spPr>
        <p:txBody>
          <a:bodyPr/>
          <a:lstStyle>
            <a:lvl1pPr marL="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>
              <a:buFontTx/>
              <a:buNone/>
              <a:defRPr lang="en-AU" sz="1600" kern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0550" y="3847611"/>
            <a:ext cx="5024967" cy="582561"/>
          </a:xfrm>
        </p:spPr>
        <p:txBody>
          <a:bodyPr/>
          <a:lstStyle>
            <a:lvl1pPr marL="0" indent="0" algn="l" rtl="0" eaLnBrk="1" fontAlgn="base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697779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429001"/>
            <a:ext cx="6096000" cy="3433763"/>
          </a:xfrm>
          <a:prstGeom prst="rect">
            <a:avLst/>
          </a:prstGeom>
          <a:solidFill>
            <a:srgbClr val="E522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1385551" y="71278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2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1060073" y="4297561"/>
            <a:ext cx="2326626" cy="775015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3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1933759" y="5189688"/>
            <a:ext cx="2326626" cy="775015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513233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Content, Call-to-Action + Image 1/2-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522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11385551" y="71278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5073446"/>
            <a:ext cx="5024967" cy="764735"/>
          </a:xfrm>
        </p:spPr>
        <p:txBody>
          <a:bodyPr/>
          <a:lstStyle>
            <a:lvl1pPr marL="0" indent="0">
              <a:lnSpc>
                <a:spcPts val="1900"/>
              </a:lnSpc>
              <a:buFontTx/>
              <a:buNone/>
              <a:defRPr lang="en-US" sz="1600" b="1" kern="1200" cap="all" baseline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>
              <a:buFontTx/>
              <a:buNone/>
              <a:defRPr lang="en-AU" sz="1600" kern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CALL-TO-ACTION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0551" y="1775706"/>
            <a:ext cx="5024967" cy="302046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 marL="176213" indent="0">
              <a:buNone/>
              <a:defRPr/>
            </a:lvl2pPr>
          </a:lstStyle>
          <a:p>
            <a:pPr lvl="0"/>
            <a:r>
              <a:rPr lang="en-US"/>
              <a:t>Bulleted list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0551" y="857694"/>
            <a:ext cx="5024967" cy="582561"/>
          </a:xfrm>
        </p:spPr>
        <p:txBody>
          <a:bodyPr/>
          <a:lstStyle>
            <a:lvl1pPr marL="0" indent="0" algn="l" rtl="0" eaLnBrk="1" fontAlgn="base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04698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ong title">
    <p:bg>
      <p:bgPr>
        <a:solidFill>
          <a:srgbClr val="E52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556955" y="6537325"/>
            <a:ext cx="26350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rIns="180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CRICOS PROVIDER 00115M</a:t>
            </a:r>
          </a:p>
        </p:txBody>
      </p:sp>
      <p:sp>
        <p:nvSpPr>
          <p:cNvPr id="9" name="TextBox 32"/>
          <p:cNvSpPr txBox="1">
            <a:spLocks noChangeAspect="1" noChangeArrowheads="1"/>
          </p:cNvSpPr>
          <p:nvPr userDrawn="1"/>
        </p:nvSpPr>
        <p:spPr bwMode="auto">
          <a:xfrm>
            <a:off x="11001904" y="1"/>
            <a:ext cx="1190097" cy="303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144000" tIns="72000" r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latrobe.edu.au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250142" y="2704894"/>
            <a:ext cx="3691716" cy="615553"/>
          </a:xfrm>
        </p:spPr>
        <p:txBody>
          <a:bodyPr wrap="none" anchor="b">
            <a:sp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09316" y="5286975"/>
            <a:ext cx="4573368" cy="369332"/>
          </a:xfrm>
        </p:spPr>
        <p:txBody>
          <a:bodyPr wrap="non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 – Presenter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40" y="37325"/>
            <a:ext cx="3129776" cy="25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65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+ Image Full-page (Positio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5686" r="86" b="10205"/>
          <a:stretch/>
        </p:blipFill>
        <p:spPr bwMode="auto">
          <a:xfrm flipH="1">
            <a:off x="-152401" y="-1"/>
            <a:ext cx="12344400" cy="692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717692" y="628829"/>
            <a:ext cx="3681164" cy="1267458"/>
          </a:xfrm>
          <a:solidFill>
            <a:srgbClr val="E52212"/>
          </a:solidFill>
        </p:spPr>
        <p:txBody>
          <a:bodyPr wrap="non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80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717692" y="2018407"/>
            <a:ext cx="1786415" cy="1267458"/>
          </a:xfrm>
          <a:solidFill>
            <a:srgbClr val="E52212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</a:t>
            </a:r>
          </a:p>
        </p:txBody>
      </p:sp>
      <p:sp>
        <p:nvSpPr>
          <p:cNvPr id="6" name="Text Placeholder 2"/>
          <p:cNvSpPr>
            <a:spLocks noGrp="1" noChangeAspect="1"/>
          </p:cNvSpPr>
          <p:nvPr>
            <p:ph type="body" idx="10" hasCustomPrompt="1"/>
          </p:nvPr>
        </p:nvSpPr>
        <p:spPr>
          <a:xfrm>
            <a:off x="2374777" y="2491840"/>
            <a:ext cx="3198660" cy="1190514"/>
          </a:xfrm>
          <a:solidFill>
            <a:srgbClr val="E52212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500" b="1" kern="1200" spc="-300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929511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+ Image Full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4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717692" y="628829"/>
            <a:ext cx="3681164" cy="1267458"/>
          </a:xfrm>
          <a:solidFill>
            <a:srgbClr val="E52212"/>
          </a:solidFill>
        </p:spPr>
        <p:txBody>
          <a:bodyPr wrap="non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80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717692" y="2018407"/>
            <a:ext cx="1786415" cy="1267458"/>
          </a:xfrm>
          <a:solidFill>
            <a:srgbClr val="E52212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</a:t>
            </a:r>
          </a:p>
        </p:txBody>
      </p:sp>
      <p:sp>
        <p:nvSpPr>
          <p:cNvPr id="6" name="Text Placeholder 2"/>
          <p:cNvSpPr>
            <a:spLocks noGrp="1" noChangeAspect="1"/>
          </p:cNvSpPr>
          <p:nvPr>
            <p:ph type="body" idx="10" hasCustomPrompt="1"/>
          </p:nvPr>
        </p:nvSpPr>
        <p:spPr>
          <a:xfrm>
            <a:off x="2376000" y="2491200"/>
            <a:ext cx="3198660" cy="1190514"/>
          </a:xfrm>
          <a:solidFill>
            <a:srgbClr val="E52212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500" b="1" kern="1200" spc="-300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01514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Content + Image 1/2 page (Positio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r="18887"/>
          <a:stretch>
            <a:fillRect/>
          </a:stretch>
        </p:blipFill>
        <p:spPr bwMode="auto">
          <a:xfrm>
            <a:off x="6096000" y="-6350"/>
            <a:ext cx="6096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524765" y="1754386"/>
            <a:ext cx="2326626" cy="775015"/>
          </a:xfrm>
          <a:solidFill>
            <a:srgbClr val="E52212"/>
          </a:solidFill>
        </p:spPr>
        <p:txBody>
          <a:bodyPr wrap="squar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6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1398450" y="2529401"/>
            <a:ext cx="2408005" cy="775015"/>
          </a:xfrm>
          <a:solidFill>
            <a:srgbClr val="E52212"/>
          </a:solidFill>
        </p:spPr>
        <p:txBody>
          <a:bodyPr wrap="squar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02312" y="3834581"/>
            <a:ext cx="3698307" cy="2618608"/>
          </a:xfrm>
        </p:spPr>
        <p:txBody>
          <a:bodyPr/>
          <a:lstStyle>
            <a:lvl1pPr marL="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>
              <a:buFontTx/>
              <a:buNone/>
              <a:defRPr lang="en-AU" sz="1600" kern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50212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Content + Image 1/2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524765" y="1754386"/>
            <a:ext cx="2326626" cy="775015"/>
          </a:xfrm>
          <a:solidFill>
            <a:srgbClr val="E52212"/>
          </a:solidFill>
        </p:spPr>
        <p:txBody>
          <a:bodyPr wrap="squar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6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1398450" y="2529401"/>
            <a:ext cx="2408005" cy="775015"/>
          </a:xfrm>
          <a:solidFill>
            <a:srgbClr val="E52212"/>
          </a:solidFill>
        </p:spPr>
        <p:txBody>
          <a:bodyPr wrap="squar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02312" y="3834581"/>
            <a:ext cx="3698307" cy="2618608"/>
          </a:xfrm>
        </p:spPr>
        <p:txBody>
          <a:bodyPr/>
          <a:lstStyle>
            <a:lvl1pPr marL="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>
              <a:buFontTx/>
              <a:buNone/>
              <a:defRPr lang="en-AU" sz="1600" kern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364273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E52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3964872" y="2156646"/>
            <a:ext cx="2831572" cy="1267458"/>
          </a:xfrm>
          <a:solidFill>
            <a:schemeClr val="bg1"/>
          </a:solidFill>
        </p:spPr>
        <p:txBody>
          <a:bodyPr wrap="square" lIns="144000" tIns="36000" rIns="144000" anchor="ctr">
            <a:spAutoFit/>
          </a:bodyPr>
          <a:lstStyle>
            <a:lvl1pPr algn="r">
              <a:lnSpc>
                <a:spcPct val="100000"/>
              </a:lnSpc>
              <a:defRPr sz="80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Thank</a:t>
            </a:r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6661908" y="2422142"/>
            <a:ext cx="1763973" cy="1303809"/>
          </a:xfrm>
          <a:solidFill>
            <a:schemeClr val="bg1"/>
          </a:solidFill>
        </p:spPr>
        <p:txBody>
          <a:bodyPr wrap="square" lIns="144000" tIns="0" rIns="144000" bIns="72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95" y="4063726"/>
            <a:ext cx="3129776" cy="25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35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22" y="431800"/>
            <a:ext cx="10944191" cy="8369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4422" y="1625001"/>
            <a:ext cx="109441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1933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9266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8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E52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6081713" y="2252129"/>
            <a:ext cx="6120000" cy="2887663"/>
          </a:xfrm>
          <a:blipFill>
            <a:blip r:embed="rId2"/>
            <a:srcRect/>
            <a:stretch>
              <a:fillRect t="-1113" b="-50981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17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0" y="2252128"/>
            <a:ext cx="6084000" cy="2887663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556955" y="6537325"/>
            <a:ext cx="26350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rIns="180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CRICOS PROVIDER 00115M</a:t>
            </a:r>
          </a:p>
        </p:txBody>
      </p:sp>
      <p:sp>
        <p:nvSpPr>
          <p:cNvPr id="9" name="TextBox 32"/>
          <p:cNvSpPr txBox="1">
            <a:spLocks noChangeAspect="1" noChangeArrowheads="1"/>
          </p:cNvSpPr>
          <p:nvPr userDrawn="1"/>
        </p:nvSpPr>
        <p:spPr bwMode="auto">
          <a:xfrm>
            <a:off x="11001904" y="1"/>
            <a:ext cx="1190097" cy="303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144000" tIns="72000" r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latrobe.edu.au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75367" y="5611308"/>
            <a:ext cx="2213747" cy="369332"/>
          </a:xfrm>
        </p:spPr>
        <p:txBody>
          <a:bodyPr wrap="none" anchor="b">
            <a:spAutoFit/>
          </a:bodyPr>
          <a:lstStyle>
            <a:lvl1pPr algn="ctr">
              <a:lnSpc>
                <a:spcPct val="100000"/>
              </a:lnSpc>
              <a:defRPr sz="24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76328" y="5989709"/>
            <a:ext cx="3422411" cy="276999"/>
          </a:xfrm>
        </p:spPr>
        <p:txBody>
          <a:bodyPr wrap="non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 – Presenter Title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380447" y="3238636"/>
            <a:ext cx="4575640" cy="775015"/>
          </a:xfrm>
          <a:solidFill>
            <a:schemeClr val="bg1"/>
          </a:solidFill>
        </p:spPr>
        <p:txBody>
          <a:bodyPr wrap="none" lIns="144000" tIns="36000" rIns="144000">
            <a:spAutoFit/>
          </a:bodyPr>
          <a:lstStyle>
            <a:lvl1pPr marL="0" indent="0" algn="ctr">
              <a:buNone/>
              <a:defRPr lang="en-AU" altLang="en-US" sz="4800" b="1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AU"/>
              <a:t>Presentation title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914191" y="4008331"/>
            <a:ext cx="4170080" cy="590349"/>
          </a:xfrm>
          <a:solidFill>
            <a:schemeClr val="bg1"/>
          </a:solidFill>
        </p:spPr>
        <p:txBody>
          <a:bodyPr wrap="none" lIns="144000" tIns="36000" rIns="144000">
            <a:spAutoFit/>
          </a:bodyPr>
          <a:lstStyle>
            <a:lvl1pPr marL="0" indent="0" algn="ctr">
              <a:buNone/>
              <a:defRPr lang="en-AU" altLang="en-US" sz="3600" b="1" kern="12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AU"/>
              <a:t>Presentation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40" y="-79066"/>
            <a:ext cx="3129776" cy="25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18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ong title">
    <p:bg>
      <p:bgPr>
        <a:solidFill>
          <a:srgbClr val="E52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556955" y="6537325"/>
            <a:ext cx="26350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rIns="180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CRICOS PROVIDER 00115M</a:t>
            </a:r>
          </a:p>
        </p:txBody>
      </p:sp>
      <p:sp>
        <p:nvSpPr>
          <p:cNvPr id="9" name="TextBox 32"/>
          <p:cNvSpPr txBox="1">
            <a:spLocks noChangeAspect="1" noChangeArrowheads="1"/>
          </p:cNvSpPr>
          <p:nvPr userDrawn="1"/>
        </p:nvSpPr>
        <p:spPr bwMode="auto">
          <a:xfrm>
            <a:off x="11001904" y="1"/>
            <a:ext cx="1190097" cy="303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144000" tIns="72000" r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2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latrobe.edu.au</a:t>
            </a:r>
            <a:endParaRPr lang="en-US" altLang="en-US" sz="1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250142" y="2704894"/>
            <a:ext cx="3691716" cy="615553"/>
          </a:xfrm>
        </p:spPr>
        <p:txBody>
          <a:bodyPr wrap="none" anchor="b">
            <a:sp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09316" y="5286975"/>
            <a:ext cx="4573368" cy="369332"/>
          </a:xfrm>
        </p:spPr>
        <p:txBody>
          <a:bodyPr wrap="non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Name – Presenter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40" y="37325"/>
            <a:ext cx="3129776" cy="25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0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(Optional)">
    <p:bg>
      <p:bgPr>
        <a:solidFill>
          <a:srgbClr val="E52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3610" y="4634767"/>
            <a:ext cx="2149192" cy="174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2631159" y="1393893"/>
            <a:ext cx="3681164" cy="1267458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80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0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5253482" y="2783471"/>
            <a:ext cx="1786414" cy="1267458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</a:t>
            </a:r>
          </a:p>
        </p:txBody>
      </p:sp>
      <p:sp>
        <p:nvSpPr>
          <p:cNvPr id="17" name="Text Placeholder 2"/>
          <p:cNvSpPr>
            <a:spLocks noGrp="1" noChangeAspect="1"/>
          </p:cNvSpPr>
          <p:nvPr>
            <p:ph type="body" idx="10" hasCustomPrompt="1"/>
          </p:nvPr>
        </p:nvSpPr>
        <p:spPr>
          <a:xfrm>
            <a:off x="6864368" y="2997719"/>
            <a:ext cx="2086176" cy="1190514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500" b="1" kern="1200" spc="-300" baseline="0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2018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9556955" y="6537325"/>
            <a:ext cx="26350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rIns="180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CRICOS PROVIDER 00115M</a:t>
            </a:r>
          </a:p>
        </p:txBody>
      </p:sp>
    </p:spTree>
    <p:extLst>
      <p:ext uri="{BB962C8B-B14F-4D97-AF65-F5344CB8AC3E}">
        <p14:creationId xmlns:p14="http://schemas.microsoft.com/office/powerpoint/2010/main" val="1109998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(Optional)">
    <p:bg>
      <p:bgPr>
        <a:solidFill>
          <a:srgbClr val="E52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3610" y="4634767"/>
            <a:ext cx="2149192" cy="174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2631159" y="1393893"/>
            <a:ext cx="3681164" cy="1267458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80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0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5253482" y="2783471"/>
            <a:ext cx="1786414" cy="1267458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</a:t>
            </a:r>
          </a:p>
        </p:txBody>
      </p:sp>
      <p:sp>
        <p:nvSpPr>
          <p:cNvPr id="17" name="Text Placeholder 2"/>
          <p:cNvSpPr>
            <a:spLocks noGrp="1" noChangeAspect="1"/>
          </p:cNvSpPr>
          <p:nvPr>
            <p:ph type="body" idx="10" hasCustomPrompt="1"/>
          </p:nvPr>
        </p:nvSpPr>
        <p:spPr>
          <a:xfrm>
            <a:off x="6864368" y="2997719"/>
            <a:ext cx="2086176" cy="1190514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500" b="1" kern="1200" spc="-300" baseline="0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2018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9556955" y="6537325"/>
            <a:ext cx="26350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rIns="180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CRICOS PROVIDER 00115M</a:t>
            </a:r>
          </a:p>
        </p:txBody>
      </p:sp>
    </p:spTree>
    <p:extLst>
      <p:ext uri="{BB962C8B-B14F-4D97-AF65-F5344CB8AC3E}">
        <p14:creationId xmlns:p14="http://schemas.microsoft.com/office/powerpoint/2010/main" val="1860592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Number, Heading + Image 1/2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6350" y="0"/>
            <a:ext cx="6102351" cy="6858000"/>
          </a:xfrm>
          <a:prstGeom prst="rect">
            <a:avLst/>
          </a:prstGeom>
          <a:solidFill>
            <a:srgbClr val="E52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6798565" y="2657712"/>
            <a:ext cx="2326626" cy="775015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9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6799146" y="3549839"/>
            <a:ext cx="3665134" cy="775015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More heading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-6350" y="0"/>
            <a:ext cx="6102351" cy="6864350"/>
          </a:xfrm>
        </p:spPr>
        <p:txBody>
          <a:bodyPr tIns="144000" anchor="ctr"/>
          <a:lstStyle>
            <a:lvl1pPr marL="0" indent="0" algn="ct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40000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427790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Bulleted List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712801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/>
              <a:t>Heading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838200" y="2772699"/>
            <a:ext cx="10515600" cy="340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aseline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60375" indent="-236538">
              <a:buFont typeface="Roboto Condensed" panose="02000000000000000000" pitchFamily="2" charset="0"/>
              <a:buChar char="–"/>
              <a:defRPr/>
            </a:lvl2pPr>
          </a:lstStyle>
          <a:p>
            <a:pPr lvl="0"/>
            <a:r>
              <a:rPr lang="en-US" altLang="en-US" noProof="0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975883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712801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/>
              <a:t>Heading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838200" y="2772699"/>
            <a:ext cx="10515600" cy="340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buNone/>
              <a:defRPr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60375" indent="-236538">
              <a:buFont typeface="Roboto Condensed" panose="02000000000000000000" pitchFamily="2" charset="0"/>
              <a:buChar char="–"/>
              <a:defRPr/>
            </a:lvl2pPr>
          </a:lstStyle>
          <a:p>
            <a:pPr lvl="0"/>
            <a:r>
              <a:rPr lang="en-US" altLang="en-US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85100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712801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Example of table style</a:t>
            </a:r>
            <a:endParaRPr lang="en-US" altLang="en-US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2387600" y="2463800"/>
            <a:ext cx="7256463" cy="2082800"/>
          </a:xfrm>
          <a:ln w="9525"/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6715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Conten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2772699"/>
            <a:ext cx="5181600" cy="3404264"/>
          </a:xfrm>
        </p:spPr>
        <p:txBody>
          <a:bodyPr/>
          <a:lstStyle>
            <a:lvl1pPr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Bulleted list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2772699"/>
            <a:ext cx="5181600" cy="34042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41209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Heading + Content 2-col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712801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2772698"/>
            <a:ext cx="5157787" cy="513244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b="0" kern="1200" dirty="0" smtClean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3429001"/>
            <a:ext cx="5157787" cy="239047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Bulleted list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2772698"/>
            <a:ext cx="5183188" cy="513244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kern="1200" dirty="0" smtClean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3429001"/>
            <a:ext cx="5183188" cy="239047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2826923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702924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2772698"/>
            <a:ext cx="5157787" cy="3179751"/>
          </a:xfr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None/>
              <a:defRPr lang="en-US" sz="1800" kern="1200" baseline="0" dirty="0" smtClean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Subheading / Intro paragraph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72201" y="2772698"/>
            <a:ext cx="5183188" cy="317975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 marL="176213" indent="0">
              <a:buNone/>
              <a:defRPr/>
            </a:lvl2pPr>
          </a:lstStyle>
          <a:p>
            <a:pPr lvl="0"/>
            <a:r>
              <a:rPr lang="en-US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3967707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1-Col +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1349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90" y="3535266"/>
            <a:ext cx="3524777" cy="2016498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600" kern="1200" dirty="0" smtClean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839790" y="2775228"/>
            <a:ext cx="3524777" cy="582561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800" kern="1200" dirty="0" smtClean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8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4849285" y="2781107"/>
            <a:ext cx="6580716" cy="2770657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media</a:t>
            </a:r>
            <a:endParaRPr lang="en-AU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48455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677334" y="1143000"/>
            <a:ext cx="10837333" cy="4572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media</a:t>
            </a:r>
            <a:endParaRPr lang="en-AU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39771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Number, Heading + Image 1/2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6350" y="0"/>
            <a:ext cx="6102351" cy="6858000"/>
          </a:xfrm>
          <a:prstGeom prst="rect">
            <a:avLst/>
          </a:prstGeom>
          <a:solidFill>
            <a:srgbClr val="E52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6798565" y="2657712"/>
            <a:ext cx="2326626" cy="775015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9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6799146" y="3549839"/>
            <a:ext cx="3665134" cy="775015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More heading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-6350" y="0"/>
            <a:ext cx="6102351" cy="6864350"/>
          </a:xfrm>
        </p:spPr>
        <p:txBody>
          <a:bodyPr tIns="144000" anchor="ctr"/>
          <a:lstStyle>
            <a:lvl1pPr marL="0" indent="0" algn="ct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40000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835804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1349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839789" y="2772699"/>
            <a:ext cx="5157788" cy="3232845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800" kern="1200" dirty="0" smtClean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172201" y="2772699"/>
            <a:ext cx="5181600" cy="3232845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altLang="en-US" sz="1800" kern="1200" dirty="0" smtClean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9140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Content List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2" y="1569463"/>
            <a:ext cx="2772205" cy="7540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E52212"/>
                </a:solidFill>
              </a:defRPr>
            </a:lvl1pPr>
            <a:lvl2pPr marL="176213" indent="0">
              <a:buNone/>
              <a:defRPr/>
            </a:lvl2pPr>
          </a:lstStyle>
          <a:p>
            <a:pPr lvl="0"/>
            <a:r>
              <a:rPr lang="en-US"/>
              <a:t>Bulleted subheading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263268" y="1569462"/>
            <a:ext cx="7066721" cy="754064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600" kern="1200" dirty="0" smtClean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2677467"/>
            <a:ext cx="2772205" cy="754063"/>
          </a:xfrm>
        </p:spPr>
        <p:txBody>
          <a:bodyPr/>
          <a:lstStyle>
            <a:lvl1pPr marL="215900" marR="0" indent="-215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52212"/>
              </a:buClr>
              <a:buSzPct val="100000"/>
              <a:buFont typeface="Wingdings 2" panose="05020102010507070707" pitchFamily="18" charset="2"/>
              <a:buChar char=""/>
              <a:tabLst/>
              <a:defRPr>
                <a:solidFill>
                  <a:srgbClr val="E52212"/>
                </a:solidFill>
              </a:defRPr>
            </a:lvl1pPr>
            <a:lvl2pPr marL="176213" indent="0">
              <a:buNone/>
              <a:defRPr/>
            </a:lvl2pPr>
          </a:lstStyle>
          <a:p>
            <a:pPr marL="215900" marR="0" lvl="0" indent="-215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52212"/>
              </a:buClr>
              <a:buSzPct val="100000"/>
              <a:buFont typeface="Wingdings 2" panose="05020102010507070707" pitchFamily="18" charset="2"/>
              <a:buChar char=""/>
              <a:tabLst/>
              <a:defRPr/>
            </a:pPr>
            <a:r>
              <a:rPr lang="en-US"/>
              <a:t>Bulleted subheading</a:t>
            </a:r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263268" y="2677466"/>
            <a:ext cx="7066721" cy="754064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600" kern="1200" dirty="0" smtClean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3791602"/>
            <a:ext cx="2772205" cy="7540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E52212"/>
                </a:solidFill>
              </a:defRPr>
            </a:lvl1pPr>
            <a:lvl2pPr marL="176213" indent="0">
              <a:buNone/>
              <a:defRPr/>
            </a:lvl2pPr>
          </a:lstStyle>
          <a:p>
            <a:pPr lvl="0"/>
            <a:r>
              <a:rPr lang="en-US"/>
              <a:t>Bulleted subheading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263268" y="3791602"/>
            <a:ext cx="7066721" cy="754064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600" kern="1200" dirty="0" smtClean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2" y="4899607"/>
            <a:ext cx="2772205" cy="7540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E52212"/>
                </a:solidFill>
              </a:defRPr>
            </a:lvl1pPr>
            <a:lvl2pPr marL="176213" indent="0">
              <a:buNone/>
              <a:defRPr/>
            </a:lvl2pPr>
          </a:lstStyle>
          <a:p>
            <a:pPr lvl="0"/>
            <a:r>
              <a:rPr lang="en-US"/>
              <a:t>Bulleted subheading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263268" y="4899606"/>
            <a:ext cx="7066721" cy="754064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600" kern="1200" dirty="0" smtClean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39280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+ Content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2" y="1569463"/>
            <a:ext cx="2772205" cy="7540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E52212"/>
                </a:solidFill>
              </a:defRPr>
            </a:lvl1pPr>
            <a:lvl2pPr marL="176213" indent="0">
              <a:buNone/>
              <a:defRPr/>
            </a:lvl2pPr>
          </a:lstStyle>
          <a:p>
            <a:pPr lvl="0"/>
            <a:r>
              <a:rPr lang="en-US"/>
              <a:t>Bulleted subheading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263268" y="1569463"/>
            <a:ext cx="7066721" cy="4182409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ts val="1000"/>
              </a:spcAft>
              <a:buNone/>
              <a:defRPr lang="en-US" sz="1600" kern="1200" dirty="0" smtClean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83539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429001"/>
            <a:ext cx="6096000" cy="3433763"/>
          </a:xfrm>
          <a:prstGeom prst="rect">
            <a:avLst/>
          </a:prstGeom>
          <a:solidFill>
            <a:srgbClr val="E522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1385551" y="71278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4457700"/>
            <a:ext cx="5024967" cy="1995489"/>
          </a:xfrm>
        </p:spPr>
        <p:txBody>
          <a:bodyPr/>
          <a:lstStyle>
            <a:lvl1pPr marL="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>
              <a:buFontTx/>
              <a:buNone/>
              <a:defRPr lang="en-AU" sz="1600" kern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2941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Conten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429001"/>
            <a:ext cx="6096000" cy="3433763"/>
          </a:xfrm>
          <a:prstGeom prst="rect">
            <a:avLst/>
          </a:prstGeom>
          <a:solidFill>
            <a:srgbClr val="E522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1385551" y="71278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4848781"/>
            <a:ext cx="5024967" cy="1604408"/>
          </a:xfrm>
        </p:spPr>
        <p:txBody>
          <a:bodyPr/>
          <a:lstStyle>
            <a:lvl1pPr marL="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>
              <a:buFontTx/>
              <a:buNone/>
              <a:defRPr lang="en-AU" sz="1600" kern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0550" y="3847611"/>
            <a:ext cx="5024967" cy="582561"/>
          </a:xfrm>
        </p:spPr>
        <p:txBody>
          <a:bodyPr/>
          <a:lstStyle>
            <a:lvl1pPr marL="0" indent="0" algn="l" rtl="0" eaLnBrk="1" fontAlgn="base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4908885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429001"/>
            <a:ext cx="6096000" cy="3433763"/>
          </a:xfrm>
          <a:prstGeom prst="rect">
            <a:avLst/>
          </a:prstGeom>
          <a:solidFill>
            <a:srgbClr val="E522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1385551" y="71278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12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1060073" y="4297561"/>
            <a:ext cx="2326626" cy="775015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3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1933759" y="5189688"/>
            <a:ext cx="2326626" cy="775015"/>
          </a:xfrm>
          <a:solidFill>
            <a:schemeClr val="bg1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365661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Content, Call-to-Action + Image 1/2-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522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11385551" y="71278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5073446"/>
            <a:ext cx="5024967" cy="764735"/>
          </a:xfrm>
        </p:spPr>
        <p:txBody>
          <a:bodyPr/>
          <a:lstStyle>
            <a:lvl1pPr marL="0" indent="0">
              <a:lnSpc>
                <a:spcPts val="1900"/>
              </a:lnSpc>
              <a:buFontTx/>
              <a:buNone/>
              <a:defRPr lang="en-US" sz="1600" b="1" kern="1200" cap="all" baseline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>
              <a:buFontTx/>
              <a:buNone/>
              <a:defRPr lang="en-AU" sz="1600" kern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CALL-TO-ACTION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0551" y="1775706"/>
            <a:ext cx="5024967" cy="302046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 marL="176213" indent="0">
              <a:buNone/>
              <a:defRPr/>
            </a:lvl2pPr>
          </a:lstStyle>
          <a:p>
            <a:pPr lvl="0"/>
            <a:r>
              <a:rPr lang="en-US"/>
              <a:t>Bulleted list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90551" y="857694"/>
            <a:ext cx="5024967" cy="582561"/>
          </a:xfrm>
        </p:spPr>
        <p:txBody>
          <a:bodyPr/>
          <a:lstStyle>
            <a:lvl1pPr marL="0" indent="0" algn="l" rtl="0" eaLnBrk="1" fontAlgn="base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3875418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+ Image Full-page (Positio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5686" r="86" b="10205"/>
          <a:stretch/>
        </p:blipFill>
        <p:spPr bwMode="auto">
          <a:xfrm flipH="1">
            <a:off x="-152401" y="-1"/>
            <a:ext cx="12344400" cy="692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717692" y="628829"/>
            <a:ext cx="3681164" cy="1267458"/>
          </a:xfrm>
          <a:solidFill>
            <a:srgbClr val="E52212"/>
          </a:solidFill>
        </p:spPr>
        <p:txBody>
          <a:bodyPr wrap="non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80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717692" y="2018407"/>
            <a:ext cx="1786415" cy="1267458"/>
          </a:xfrm>
          <a:solidFill>
            <a:srgbClr val="E52212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</a:t>
            </a:r>
          </a:p>
        </p:txBody>
      </p:sp>
      <p:sp>
        <p:nvSpPr>
          <p:cNvPr id="6" name="Text Placeholder 2"/>
          <p:cNvSpPr>
            <a:spLocks noGrp="1" noChangeAspect="1"/>
          </p:cNvSpPr>
          <p:nvPr>
            <p:ph type="body" idx="10" hasCustomPrompt="1"/>
          </p:nvPr>
        </p:nvSpPr>
        <p:spPr>
          <a:xfrm>
            <a:off x="2374777" y="2491840"/>
            <a:ext cx="3198660" cy="1190514"/>
          </a:xfrm>
          <a:solidFill>
            <a:srgbClr val="E52212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500" b="1" kern="1200" spc="-300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1802190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+ Image Full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  <p:sp>
        <p:nvSpPr>
          <p:cNvPr id="4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717692" y="628829"/>
            <a:ext cx="3681164" cy="1267458"/>
          </a:xfrm>
          <a:solidFill>
            <a:srgbClr val="E52212"/>
          </a:solidFill>
        </p:spPr>
        <p:txBody>
          <a:bodyPr wrap="non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80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717692" y="2018407"/>
            <a:ext cx="1786415" cy="1267458"/>
          </a:xfrm>
          <a:solidFill>
            <a:srgbClr val="E52212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</a:t>
            </a:r>
          </a:p>
        </p:txBody>
      </p:sp>
      <p:sp>
        <p:nvSpPr>
          <p:cNvPr id="6" name="Text Placeholder 2"/>
          <p:cNvSpPr>
            <a:spLocks noGrp="1" noChangeAspect="1"/>
          </p:cNvSpPr>
          <p:nvPr>
            <p:ph type="body" idx="10" hasCustomPrompt="1"/>
          </p:nvPr>
        </p:nvSpPr>
        <p:spPr>
          <a:xfrm>
            <a:off x="2376000" y="2491200"/>
            <a:ext cx="3198660" cy="1190514"/>
          </a:xfrm>
          <a:solidFill>
            <a:srgbClr val="E52212"/>
          </a:solidFill>
        </p:spPr>
        <p:txBody>
          <a:bodyPr wrap="non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7500" b="1" kern="1200" spc="-300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017837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Content + Image 1/2 page (Positio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r="18887"/>
          <a:stretch>
            <a:fillRect/>
          </a:stretch>
        </p:blipFill>
        <p:spPr bwMode="auto">
          <a:xfrm>
            <a:off x="6096000" y="-6350"/>
            <a:ext cx="6096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524765" y="1754386"/>
            <a:ext cx="2326626" cy="775015"/>
          </a:xfrm>
          <a:solidFill>
            <a:srgbClr val="E52212"/>
          </a:solidFill>
        </p:spPr>
        <p:txBody>
          <a:bodyPr wrap="squar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6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1398450" y="2529401"/>
            <a:ext cx="2408005" cy="775015"/>
          </a:xfrm>
          <a:solidFill>
            <a:srgbClr val="E52212"/>
          </a:solidFill>
        </p:spPr>
        <p:txBody>
          <a:bodyPr wrap="squar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02312" y="3834581"/>
            <a:ext cx="3698307" cy="2618608"/>
          </a:xfrm>
        </p:spPr>
        <p:txBody>
          <a:bodyPr/>
          <a:lstStyle>
            <a:lvl1pPr marL="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>
              <a:buFontTx/>
              <a:buNone/>
              <a:defRPr lang="en-AU" sz="1600" kern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2212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Bulleted List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712801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/>
              <a:t>Heading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838200" y="2772699"/>
            <a:ext cx="10515600" cy="340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aseline="0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60375" indent="-236538">
              <a:buFont typeface="Roboto Condensed" panose="02000000000000000000" pitchFamily="2" charset="0"/>
              <a:buChar char="–"/>
              <a:defRPr/>
            </a:lvl2pPr>
          </a:lstStyle>
          <a:p>
            <a:pPr lvl="0"/>
            <a:r>
              <a:rPr lang="en-US" altLang="en-US" noProof="0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292947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Content + Image 1/2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524765" y="1754386"/>
            <a:ext cx="2326626" cy="775015"/>
          </a:xfrm>
          <a:solidFill>
            <a:srgbClr val="E52212"/>
          </a:solidFill>
        </p:spPr>
        <p:txBody>
          <a:bodyPr wrap="square" lIns="144000" tIns="36000" rIns="144000" anchor="ctr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6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1398450" y="2529401"/>
            <a:ext cx="2408005" cy="775015"/>
          </a:xfrm>
          <a:solidFill>
            <a:srgbClr val="E52212"/>
          </a:solidFill>
        </p:spPr>
        <p:txBody>
          <a:bodyPr wrap="square" lIns="144000" tIns="36000" rIns="144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02312" y="3834581"/>
            <a:ext cx="3698307" cy="2618608"/>
          </a:xfrm>
        </p:spPr>
        <p:txBody>
          <a:bodyPr/>
          <a:lstStyle>
            <a:lvl1pPr marL="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>
              <a:buFontTx/>
              <a:buNone/>
              <a:defRPr lang="en-AU" sz="1600" kern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pPr lvl="0"/>
            <a:r>
              <a:rPr lang="en-US" altLang="en-US" noProof="0" dirty="0"/>
              <a:t>Click icon to add picture</a:t>
            </a:r>
            <a:endParaRPr lang="en-AU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759963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E52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3964872" y="2156646"/>
            <a:ext cx="2831572" cy="1267458"/>
          </a:xfrm>
          <a:solidFill>
            <a:schemeClr val="bg1"/>
          </a:solidFill>
        </p:spPr>
        <p:txBody>
          <a:bodyPr wrap="square" lIns="144000" tIns="36000" rIns="144000" anchor="ctr">
            <a:spAutoFit/>
          </a:bodyPr>
          <a:lstStyle>
            <a:lvl1pPr algn="r">
              <a:lnSpc>
                <a:spcPct val="100000"/>
              </a:lnSpc>
              <a:defRPr sz="80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Thank</a:t>
            </a:r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6661908" y="2422142"/>
            <a:ext cx="1763973" cy="1303809"/>
          </a:xfrm>
          <a:solidFill>
            <a:schemeClr val="bg1"/>
          </a:solidFill>
        </p:spPr>
        <p:txBody>
          <a:bodyPr wrap="square" lIns="144000" tIns="0" rIns="144000" bIns="7200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95" y="4063726"/>
            <a:ext cx="3129776" cy="25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47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22" y="431800"/>
            <a:ext cx="10944191" cy="8369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4422" y="1625001"/>
            <a:ext cx="109441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68831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44961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050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624418" y="431800"/>
            <a:ext cx="10944191" cy="83696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4418" y="1624996"/>
            <a:ext cx="10944191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21485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4199A-F674-407A-906E-192CE2511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3C8D1-1E69-42B2-A52D-193CD4A65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88B35-91C0-4A94-AB04-4B9ECBD7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E43E-864C-417A-93ED-90E4E312D3C8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AEE73-8131-4066-BB36-C01F786BC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A63-2EAF-4230-BCD6-54BB3B1A3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28A1-C029-42A6-BE08-1E67C988F22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45419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3D733-95C9-421A-BEB6-EDF3EC9F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211DF-7445-4E73-B936-B69DFAD4E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486-114C-45CE-BB60-BF79C55B2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E43E-864C-417A-93ED-90E4E312D3C8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2E541-21D9-4DDD-811B-C192EA39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91395-C7C9-422A-858B-8517C79D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28A1-C029-42A6-BE08-1E67C988F22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98895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DB790-F37A-47C2-911B-FD6198AB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BAAA5-0D1D-4607-90BB-D1C7CB049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B9C2A-8C4A-4A17-92AA-CF416C4F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E43E-864C-417A-93ED-90E4E312D3C8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18CC6-6871-4508-BF49-224CA20E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58AAD-E271-4113-8E01-07202C87B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28A1-C029-42A6-BE08-1E67C988F22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1972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EAEA8-813E-4015-B127-B7DB057FD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FBC0F-E2E5-4103-903F-A1C158ACB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4535-E406-45B5-906C-2185B6E92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C3C38-83C5-4C4E-A67E-65DF90D4F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E43E-864C-417A-93ED-90E4E312D3C8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1DCD0-8C03-4D2B-9B57-78728663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5BFAF-7EAD-4E28-8C62-8B4832C6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28A1-C029-42A6-BE08-1E67C988F22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767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712801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/>
              <a:t>Heading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838200" y="2772699"/>
            <a:ext cx="10515600" cy="340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buNone/>
              <a:defRPr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60375" indent="-236538">
              <a:buFont typeface="Roboto Condensed" panose="02000000000000000000" pitchFamily="2" charset="0"/>
              <a:buChar char="–"/>
              <a:defRPr/>
            </a:lvl2pPr>
          </a:lstStyle>
          <a:p>
            <a:pPr lvl="0"/>
            <a:r>
              <a:rPr lang="en-US" altLang="en-US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132952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73CD-269F-44C7-B776-7024A5C8C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EAE8E-94EF-4645-B0B5-F93B69B4C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34F92-3A70-48AE-82D9-03B7FCC69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FB3EA0-A09F-47CE-838E-758A7EEAC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BB90BC-63EF-40D3-A778-0422F470E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F72BA-873E-438B-8AB5-5A842B54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E43E-864C-417A-93ED-90E4E312D3C8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89024-9A82-48C3-AB61-7BDC8C98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3FA17-BCF6-47C7-9858-D9FCA4F1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28A1-C029-42A6-BE08-1E67C988F22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48537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C97CE-D51F-4415-A66C-7CA81F70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A7D1CD-7626-4007-8C7B-201AD29B4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E43E-864C-417A-93ED-90E4E312D3C8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9A7FC-352D-4992-898E-B2C3DD295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D559F-30D4-4B5A-86A8-5697DB19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28A1-C029-42A6-BE08-1E67C988F22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35648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B6DD12-BC97-43F3-85CC-38FB9B0F2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E43E-864C-417A-93ED-90E4E312D3C8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913F9B-CAA7-4B45-8CFC-265D647A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DB307-715B-408A-B34C-21233BAA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28A1-C029-42A6-BE08-1E67C988F22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75743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465B7-8C51-442F-9081-A9D2D4F1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10DDE-39C7-489A-BDBE-E1770B29C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5795C-5AF2-4E01-A87C-643522327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CFA67-6C60-4657-8581-1B53CE3C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E43E-864C-417A-93ED-90E4E312D3C8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BB3CA-1823-4DB8-90D0-EB4D0EF2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1E4B9-8434-461D-B551-341E02EC4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28A1-C029-42A6-BE08-1E67C988F22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34187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C7D6-9276-48B7-927C-5EC0E02A7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63D7DC-4E2A-43E1-AA4B-B2700A3916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D4C88-9C61-4B9A-AA6A-44EBB15EB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20017-4D59-41B8-95DA-72FEAFAA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E43E-864C-417A-93ED-90E4E312D3C8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34696-D0A4-4B45-9296-F436BEE8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82038-4853-44D5-A31E-BDD4BC50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28A1-C029-42A6-BE08-1E67C988F22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51235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932D-945C-4024-AF11-BB43DA496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8B0F43-639B-4605-8D02-0C8F4F400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169A0-3428-469A-A1F7-FF6738B4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E43E-864C-417A-93ED-90E4E312D3C8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04B17-B9B4-41B9-9973-2D7E3FD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B02EF-74F5-4FED-9BE9-DDB8F3CE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28A1-C029-42A6-BE08-1E67C988F22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65884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19615-ECAD-4148-8465-0B56C118B1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4E37-FA64-4F54-87A0-C4B83FF9A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B4BC5-003B-4AE1-B2E0-699B5644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E43E-864C-417A-93ED-90E4E312D3C8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880F2-4C02-42EC-A064-4ABAEBC4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FC312-BAF3-4DAF-87A7-2E412226D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28A1-C029-42A6-BE08-1E67C988F22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9360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22" y="431800"/>
            <a:ext cx="10944191" cy="8369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4422" y="1625001"/>
            <a:ext cx="109441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416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712801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Example of table style</a:t>
            </a:r>
            <a:endParaRPr lang="en-US" altLang="en-US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2387600" y="2463800"/>
            <a:ext cx="7256463" cy="2082800"/>
          </a:xfrm>
          <a:ln w="9525"/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727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Conten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2772699"/>
            <a:ext cx="5181600" cy="3404264"/>
          </a:xfrm>
        </p:spPr>
        <p:txBody>
          <a:bodyPr/>
          <a:lstStyle>
            <a:lvl1pPr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Bulleted list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2772699"/>
            <a:ext cx="5181600" cy="34042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417511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Heading + Content 2-col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712801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2772698"/>
            <a:ext cx="5157787" cy="513244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b="0" kern="1200" dirty="0" smtClean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3429001"/>
            <a:ext cx="5157787" cy="239047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Bulleted list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2772698"/>
            <a:ext cx="5183188" cy="513244"/>
          </a:xfrm>
        </p:spPr>
        <p:txBody>
          <a:bodyPr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kern="1200" dirty="0" smtClean="0">
                <a:solidFill>
                  <a:srgbClr val="3B38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3429001"/>
            <a:ext cx="5183188" cy="239047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115541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127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Heading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2795589"/>
            <a:ext cx="105156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Bulleted list</a:t>
            </a:r>
          </a:p>
        </p:txBody>
      </p:sp>
      <p:sp>
        <p:nvSpPr>
          <p:cNvPr id="7" name="TextBox 32"/>
          <p:cNvSpPr txBox="1">
            <a:spLocks noChangeAspect="1" noChangeArrowheads="1"/>
          </p:cNvSpPr>
          <p:nvPr userDrawn="1"/>
        </p:nvSpPr>
        <p:spPr bwMode="auto">
          <a:xfrm>
            <a:off x="11001903" y="0"/>
            <a:ext cx="1190097" cy="303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144000" tIns="72000" r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latrobe.edu.au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711" y="6240479"/>
            <a:ext cx="1654177" cy="5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5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rtl="0" eaLnBrk="1" fontAlgn="base" hangingPunct="1">
        <a:lnSpc>
          <a:spcPts val="5500"/>
        </a:lnSpc>
        <a:spcBef>
          <a:spcPct val="0"/>
        </a:spcBef>
        <a:spcAft>
          <a:spcPct val="0"/>
        </a:spcAft>
        <a:defRPr lang="en-US" altLang="en-US" sz="4800" b="1" kern="1200" dirty="0">
          <a:solidFill>
            <a:srgbClr val="E52212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algn="l" rtl="0" eaLnBrk="1" fontAlgn="base" hangingPunct="1">
        <a:lnSpc>
          <a:spcPts val="5500"/>
        </a:lnSpc>
        <a:spcBef>
          <a:spcPct val="0"/>
        </a:spcBef>
        <a:spcAft>
          <a:spcPct val="0"/>
        </a:spcAft>
        <a:defRPr sz="5400" b="1">
          <a:solidFill>
            <a:srgbClr val="E52212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2pPr>
      <a:lvl3pPr algn="l" rtl="0" eaLnBrk="1" fontAlgn="base" hangingPunct="1">
        <a:lnSpc>
          <a:spcPts val="5500"/>
        </a:lnSpc>
        <a:spcBef>
          <a:spcPct val="0"/>
        </a:spcBef>
        <a:spcAft>
          <a:spcPct val="0"/>
        </a:spcAft>
        <a:defRPr sz="5400" b="1">
          <a:solidFill>
            <a:srgbClr val="E52212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3pPr>
      <a:lvl4pPr algn="l" rtl="0" eaLnBrk="1" fontAlgn="base" hangingPunct="1">
        <a:lnSpc>
          <a:spcPts val="5500"/>
        </a:lnSpc>
        <a:spcBef>
          <a:spcPct val="0"/>
        </a:spcBef>
        <a:spcAft>
          <a:spcPct val="0"/>
        </a:spcAft>
        <a:defRPr sz="5400" b="1">
          <a:solidFill>
            <a:srgbClr val="E52212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4pPr>
      <a:lvl5pPr algn="l" rtl="0" eaLnBrk="1" fontAlgn="base" hangingPunct="1">
        <a:lnSpc>
          <a:spcPts val="5500"/>
        </a:lnSpc>
        <a:spcBef>
          <a:spcPct val="0"/>
        </a:spcBef>
        <a:spcAft>
          <a:spcPct val="0"/>
        </a:spcAft>
        <a:defRPr sz="5400" b="1">
          <a:solidFill>
            <a:srgbClr val="E52212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15900" indent="-215900" algn="l" rtl="0" eaLnBrk="1" fontAlgn="base" hangingPunct="1">
        <a:spcBef>
          <a:spcPct val="0"/>
        </a:spcBef>
        <a:spcAft>
          <a:spcPts val="1500"/>
        </a:spcAft>
        <a:buClr>
          <a:srgbClr val="E52212"/>
        </a:buClr>
        <a:buSzPct val="100000"/>
        <a:buFont typeface="Wingdings 2" panose="05020102010507070707" pitchFamily="18" charset="2"/>
        <a:buChar char=""/>
        <a:defRPr lang="en-US" altLang="en-US" sz="1600" kern="1200" dirty="0">
          <a:solidFill>
            <a:srgbClr val="808080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71488" indent="-241300" algn="l" rtl="0" eaLnBrk="1" fontAlgn="base" hangingPunct="1">
        <a:lnSpc>
          <a:spcPct val="90000"/>
        </a:lnSpc>
        <a:spcBef>
          <a:spcPts val="500"/>
        </a:spcBef>
        <a:spcAft>
          <a:spcPts val="1000"/>
        </a:spcAft>
        <a:buClr>
          <a:srgbClr val="E52212"/>
        </a:buClr>
        <a:buSzPct val="100000"/>
        <a:buFont typeface="Roboto Condensed" panose="02000000000000000000" pitchFamily="2" charset="0"/>
        <a:buChar char="–"/>
        <a:defRPr lang="en-US" altLang="en-US" sz="1600" kern="1200" dirty="0">
          <a:solidFill>
            <a:srgbClr val="A6A6A6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2pPr>
      <a:lvl3pPr marL="536575" indent="-176213" algn="l" rtl="0" eaLnBrk="1" fontAlgn="base" hangingPunct="1">
        <a:lnSpc>
          <a:spcPct val="90000"/>
        </a:lnSpc>
        <a:spcBef>
          <a:spcPts val="500"/>
        </a:spcBef>
        <a:spcAft>
          <a:spcPts val="1000"/>
        </a:spcAft>
        <a:buClr>
          <a:srgbClr val="E52212"/>
        </a:buClr>
        <a:buSzPct val="100000"/>
        <a:buFont typeface="Wingdings 2" panose="05020102010507070707" pitchFamily="18" charset="2"/>
        <a:buChar char=""/>
        <a:defRPr lang="en-US" altLang="en-US" sz="1600" kern="1200" dirty="0">
          <a:solidFill>
            <a:srgbClr val="A6A6A6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ts val="1000"/>
        </a:spcAft>
        <a:buClr>
          <a:srgbClr val="E52212"/>
        </a:buClr>
        <a:buSzPct val="150000"/>
        <a:buFont typeface="Arial" panose="020B0604020202020204" pitchFamily="34" charset="0"/>
        <a:buChar char="•"/>
        <a:defRPr lang="en-US" altLang="en-US" sz="1600" kern="1200" dirty="0">
          <a:solidFill>
            <a:srgbClr val="A6A6A6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ts val="1000"/>
        </a:spcAft>
        <a:buClr>
          <a:srgbClr val="E52212"/>
        </a:buClr>
        <a:buSzPct val="150000"/>
        <a:buFont typeface="Arial" panose="020B0604020202020204" pitchFamily="34" charset="0"/>
        <a:buChar char="•"/>
        <a:defRPr lang="en-US" altLang="en-US" sz="1600" kern="1200" dirty="0">
          <a:solidFill>
            <a:srgbClr val="A6A6A6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127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Heading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2795589"/>
            <a:ext cx="105156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Bulleted list</a:t>
            </a:r>
          </a:p>
        </p:txBody>
      </p:sp>
      <p:sp>
        <p:nvSpPr>
          <p:cNvPr id="7" name="TextBox 32"/>
          <p:cNvSpPr txBox="1">
            <a:spLocks noChangeAspect="1" noChangeArrowheads="1"/>
          </p:cNvSpPr>
          <p:nvPr userDrawn="1"/>
        </p:nvSpPr>
        <p:spPr bwMode="auto">
          <a:xfrm>
            <a:off x="11001903" y="0"/>
            <a:ext cx="1190097" cy="303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144000" tIns="72000" r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latrobe.edu.au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711" y="6240479"/>
            <a:ext cx="1654177" cy="5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5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</p:sldLayoutIdLst>
  <p:txStyles>
    <p:titleStyle>
      <a:lvl1pPr algn="l" rtl="0" eaLnBrk="1" fontAlgn="base" hangingPunct="1">
        <a:lnSpc>
          <a:spcPts val="5500"/>
        </a:lnSpc>
        <a:spcBef>
          <a:spcPct val="0"/>
        </a:spcBef>
        <a:spcAft>
          <a:spcPct val="0"/>
        </a:spcAft>
        <a:defRPr lang="en-US" altLang="en-US" sz="4800" b="1" kern="1200" dirty="0">
          <a:solidFill>
            <a:srgbClr val="E52212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algn="l" rtl="0" eaLnBrk="1" fontAlgn="base" hangingPunct="1">
        <a:lnSpc>
          <a:spcPts val="5500"/>
        </a:lnSpc>
        <a:spcBef>
          <a:spcPct val="0"/>
        </a:spcBef>
        <a:spcAft>
          <a:spcPct val="0"/>
        </a:spcAft>
        <a:defRPr sz="5400" b="1">
          <a:solidFill>
            <a:srgbClr val="E52212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2pPr>
      <a:lvl3pPr algn="l" rtl="0" eaLnBrk="1" fontAlgn="base" hangingPunct="1">
        <a:lnSpc>
          <a:spcPts val="5500"/>
        </a:lnSpc>
        <a:spcBef>
          <a:spcPct val="0"/>
        </a:spcBef>
        <a:spcAft>
          <a:spcPct val="0"/>
        </a:spcAft>
        <a:defRPr sz="5400" b="1">
          <a:solidFill>
            <a:srgbClr val="E52212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3pPr>
      <a:lvl4pPr algn="l" rtl="0" eaLnBrk="1" fontAlgn="base" hangingPunct="1">
        <a:lnSpc>
          <a:spcPts val="5500"/>
        </a:lnSpc>
        <a:spcBef>
          <a:spcPct val="0"/>
        </a:spcBef>
        <a:spcAft>
          <a:spcPct val="0"/>
        </a:spcAft>
        <a:defRPr sz="5400" b="1">
          <a:solidFill>
            <a:srgbClr val="E52212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4pPr>
      <a:lvl5pPr algn="l" rtl="0" eaLnBrk="1" fontAlgn="base" hangingPunct="1">
        <a:lnSpc>
          <a:spcPts val="5500"/>
        </a:lnSpc>
        <a:spcBef>
          <a:spcPct val="0"/>
        </a:spcBef>
        <a:spcAft>
          <a:spcPct val="0"/>
        </a:spcAft>
        <a:defRPr sz="5400" b="1">
          <a:solidFill>
            <a:srgbClr val="E52212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15900" indent="-215900" algn="l" rtl="0" eaLnBrk="1" fontAlgn="base" hangingPunct="1">
        <a:spcBef>
          <a:spcPct val="0"/>
        </a:spcBef>
        <a:spcAft>
          <a:spcPts val="1500"/>
        </a:spcAft>
        <a:buClr>
          <a:srgbClr val="E52212"/>
        </a:buClr>
        <a:buSzPct val="100000"/>
        <a:buFont typeface="Wingdings 2" panose="05020102010507070707" pitchFamily="18" charset="2"/>
        <a:buChar char=""/>
        <a:defRPr lang="en-US" altLang="en-US" sz="1600" kern="1200" dirty="0">
          <a:solidFill>
            <a:srgbClr val="808080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71488" indent="-241300" algn="l" rtl="0" eaLnBrk="1" fontAlgn="base" hangingPunct="1">
        <a:lnSpc>
          <a:spcPct val="90000"/>
        </a:lnSpc>
        <a:spcBef>
          <a:spcPts val="500"/>
        </a:spcBef>
        <a:spcAft>
          <a:spcPts val="1000"/>
        </a:spcAft>
        <a:buClr>
          <a:srgbClr val="E52212"/>
        </a:buClr>
        <a:buSzPct val="100000"/>
        <a:buFont typeface="Roboto Condensed" panose="02000000000000000000" pitchFamily="2" charset="0"/>
        <a:buChar char="–"/>
        <a:defRPr lang="en-US" altLang="en-US" sz="1600" kern="1200" dirty="0">
          <a:solidFill>
            <a:srgbClr val="A6A6A6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2pPr>
      <a:lvl3pPr marL="536575" indent="-176213" algn="l" rtl="0" eaLnBrk="1" fontAlgn="base" hangingPunct="1">
        <a:lnSpc>
          <a:spcPct val="90000"/>
        </a:lnSpc>
        <a:spcBef>
          <a:spcPts val="500"/>
        </a:spcBef>
        <a:spcAft>
          <a:spcPts val="1000"/>
        </a:spcAft>
        <a:buClr>
          <a:srgbClr val="E52212"/>
        </a:buClr>
        <a:buSzPct val="100000"/>
        <a:buFont typeface="Wingdings 2" panose="05020102010507070707" pitchFamily="18" charset="2"/>
        <a:buChar char=""/>
        <a:defRPr lang="en-US" altLang="en-US" sz="1600" kern="1200" dirty="0">
          <a:solidFill>
            <a:srgbClr val="A6A6A6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ts val="1000"/>
        </a:spcAft>
        <a:buClr>
          <a:srgbClr val="E52212"/>
        </a:buClr>
        <a:buSzPct val="150000"/>
        <a:buFont typeface="Arial" panose="020B0604020202020204" pitchFamily="34" charset="0"/>
        <a:buChar char="•"/>
        <a:defRPr lang="en-US" altLang="en-US" sz="1600" kern="1200" dirty="0">
          <a:solidFill>
            <a:srgbClr val="A6A6A6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ts val="1000"/>
        </a:spcAft>
        <a:buClr>
          <a:srgbClr val="E52212"/>
        </a:buClr>
        <a:buSzPct val="150000"/>
        <a:buFont typeface="Arial" panose="020B0604020202020204" pitchFamily="34" charset="0"/>
        <a:buChar char="•"/>
        <a:defRPr lang="en-US" altLang="en-US" sz="1600" kern="1200" dirty="0">
          <a:solidFill>
            <a:srgbClr val="A6A6A6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C83475-B183-4B2F-8778-0F84A64F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2395B-3524-4875-8458-D6B1900AF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847C9-4806-4308-8DA0-486CB0FED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3E43E-864C-417A-93ED-90E4E312D3C8}" type="datetimeFigureOut">
              <a:rPr lang="en-AU" smtClean="0"/>
              <a:t>02/02/2023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38DCF-24FF-4434-874D-609F6C12B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038D5-E088-4FCB-806A-64A66F8AA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828A1-C029-42A6-BE08-1E67C988F22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765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2.xml"/><Relationship Id="rId1" Type="http://schemas.openxmlformats.org/officeDocument/2006/relationships/video" Target="https://www.youtube.com/embed/6zZ3yyAyIH0?feature=oembed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2.xml"/><Relationship Id="rId1" Type="http://schemas.openxmlformats.org/officeDocument/2006/relationships/video" Target="https://www.youtube.com/embed/MIRz5kl7Wxw?feature=oembed" TargetMode="Externa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2.xml"/><Relationship Id="rId1" Type="http://schemas.openxmlformats.org/officeDocument/2006/relationships/video" Target="https://www.youtube.com/embed/5sfqg4bxg7s?feature=oembed" TargetMode="Externa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2.xml"/><Relationship Id="rId1" Type="http://schemas.openxmlformats.org/officeDocument/2006/relationships/video" Target="https://www.youtube.com/embed/d-lN7n3Szxw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2.xml"/><Relationship Id="rId1" Type="http://schemas.openxmlformats.org/officeDocument/2006/relationships/video" Target="https://www.youtube.com/embed/6UZlpBrEQk8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2.xml"/><Relationship Id="rId1" Type="http://schemas.openxmlformats.org/officeDocument/2006/relationships/video" Target="https://www.youtube.com/embed/ikwmiUWcXEk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2.xml"/><Relationship Id="rId1" Type="http://schemas.openxmlformats.org/officeDocument/2006/relationships/video" Target="https://www.youtube.com/embed/mkuYqyiOmPI?feature=oembed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2.xml"/><Relationship Id="rId1" Type="http://schemas.openxmlformats.org/officeDocument/2006/relationships/video" Target="https://www.youtube.com/embed/979Uinvg9rw?feature=oembed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://www.everymomenthaspotential.com.auhttps/" TargetMode="External"/><Relationship Id="rId7" Type="http://schemas.openxmlformats.org/officeDocument/2006/relationships/hyperlink" Target="https://www.enablingriskresource.com.au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5.xml"/><Relationship Id="rId6" Type="http://schemas.openxmlformats.org/officeDocument/2006/relationships/hyperlink" Target="http://www.supportfordecisionmakingresource.com.au/" TargetMode="External"/><Relationship Id="rId5" Type="http://schemas.openxmlformats.org/officeDocument/2006/relationships/hyperlink" Target="https://www.practiceleadershipresource.com.au/" TargetMode="External"/><Relationship Id="rId4" Type="http://schemas.openxmlformats.org/officeDocument/2006/relationships/hyperlink" Target="http://supportinginclusion.weebly.com/" TargetMode="External"/><Relationship Id="rId9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2.xml"/><Relationship Id="rId1" Type="http://schemas.openxmlformats.org/officeDocument/2006/relationships/video" Target="https://www.youtube.com/embed/GFQGePl5Wyc?feature=oembed" TargetMode="Externa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AD0E015-885D-42C6-AE8D-FBAFBEB6D5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4" b="7464"/>
          <a:stretch>
            <a:fillRect/>
          </a:stretch>
        </p:blipFill>
        <p:spPr>
          <a:xfrm>
            <a:off x="6081713" y="2252663"/>
            <a:ext cx="6119812" cy="3195637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2945901C-AABE-4166-BA7A-33FB0F88B19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8" b="7998"/>
          <a:stretch>
            <a:fillRect/>
          </a:stretch>
        </p:blipFill>
        <p:spPr>
          <a:xfrm>
            <a:off x="0" y="2252663"/>
            <a:ext cx="6083300" cy="319563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8991F3-46C5-4779-8452-F8D2508B7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221" y="5477651"/>
            <a:ext cx="64" cy="738664"/>
          </a:xfrm>
        </p:spPr>
        <p:txBody>
          <a:bodyPr/>
          <a:lstStyle/>
          <a:p>
            <a:br>
              <a:rPr lang="en-AU" altLang="en-US" b="0" dirty="0">
                <a:latin typeface="Calibri" pitchFamily="34" charset="0"/>
              </a:rPr>
            </a:b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03B759-D11B-43C5-BFB8-FAD2D9C84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3215" y="3863339"/>
            <a:ext cx="8326559" cy="405683"/>
          </a:xfrm>
        </p:spPr>
        <p:txBody>
          <a:bodyPr wrap="square"/>
          <a:lstStyle/>
          <a:p>
            <a:r>
              <a:rPr lang="en-A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Day 2 Active Support: what it is and how to do 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66A3F0-0BA1-4523-A4D4-1F43D2E35FF8}"/>
              </a:ext>
            </a:extLst>
          </p:cNvPr>
          <p:cNvSpPr txBox="1"/>
          <p:nvPr/>
        </p:nvSpPr>
        <p:spPr>
          <a:xfrm>
            <a:off x="3294345" y="6031648"/>
            <a:ext cx="646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developed by the Living with Disability Research Centre</a:t>
            </a:r>
          </a:p>
        </p:txBody>
      </p:sp>
    </p:spTree>
    <p:extLst>
      <p:ext uri="{BB962C8B-B14F-4D97-AF65-F5344CB8AC3E}">
        <p14:creationId xmlns:p14="http://schemas.microsoft.com/office/powerpoint/2010/main" val="658573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VA 14 Supporting a person in social interactions">
            <a:hlinkClick r:id="" action="ppaction://media"/>
            <a:extLst>
              <a:ext uri="{FF2B5EF4-FFF2-40B4-BE49-F238E27FC236}">
                <a16:creationId xmlns:a16="http://schemas.microsoft.com/office/drawing/2014/main" id="{94DDC573-B860-4551-97AE-4300D82106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5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6588-B530-4FAF-B0BB-403CBAE3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81" y="247827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Assisting Social Interactions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F1720-4840-4484-A15E-3D8FAEE61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181" y="991357"/>
            <a:ext cx="11694294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Use Graded Assistance to ensure success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 type and amount of assistance you provide depends on the person and the situation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need to interpret the situation to provide the right type and amount of assistance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Think about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How familiar is the person with other people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How do they understand the social situation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How do they  communicate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How are they seen by others - will they be understood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 next video shows examples of providing graded assistance to support social interactions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Watch for the different types of assistance that is provided</a:t>
            </a:r>
          </a:p>
          <a:p>
            <a:endParaRPr lang="en-AU" dirty="0"/>
          </a:p>
        </p:txBody>
      </p:sp>
      <p:pic>
        <p:nvPicPr>
          <p:cNvPr id="5" name="Picture 4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3FD0A2F2-F22F-71BA-45EC-49CFE70F0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474" y="2620752"/>
            <a:ext cx="2874481" cy="161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55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VA 15 Commentary supporting social interactions">
            <a:hlinkClick r:id="" action="ppaction://media"/>
            <a:extLst>
              <a:ext uri="{FF2B5EF4-FFF2-40B4-BE49-F238E27FC236}">
                <a16:creationId xmlns:a16="http://schemas.microsoft.com/office/drawing/2014/main" id="{D7C368CA-457F-4FC9-B9D0-56400DBA75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16561-C2DA-E062-C741-ABB847CF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>
                <a:latin typeface="+mn-lt"/>
              </a:rPr>
              <a:t>Activity: Assistance in Social Interactions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AF892-7920-96D7-16A3-0912697A2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904" y="1450340"/>
            <a:ext cx="10944191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What assistance was provided in the interactions?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What do you think the interactions were like for the people involved?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Was the right type and amount of assistance provided? </a:t>
            </a:r>
          </a:p>
        </p:txBody>
      </p:sp>
    </p:spTree>
    <p:extLst>
      <p:ext uri="{BB962C8B-B14F-4D97-AF65-F5344CB8AC3E}">
        <p14:creationId xmlns:p14="http://schemas.microsoft.com/office/powerpoint/2010/main" val="2204783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3592-FA4B-47C4-9E91-41E339A80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59" y="0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Using Graded Assistance in Social Interactions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EA44C-C569-48F5-81DD-F49265B32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359" y="794963"/>
            <a:ext cx="11878964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Examples of graded assistance are: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</a:t>
            </a: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rompting a person to say hello when they see someone they know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Introducing a person when they meet someone new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Interpreting or repeating what a person has said if others find it hard to understand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Helping a person to understand and respond if they are not sure what is being asked of them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Helping to start a conversation – using y</a:t>
            </a: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our knowledge of the person and their activities</a:t>
            </a:r>
            <a:endParaRPr lang="en-AU" sz="24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Filling in gaps in conversation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Too much assistance can mean you do too much talking, which excludes the person.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But too little assistance can mean the people interacting don’t understand each other and the interaction breaks down.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2485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3592-FA4B-47C4-9E91-41E339A80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53" y="127000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Communication and Active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EA44C-C569-48F5-81DD-F49265B32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53" y="963960"/>
            <a:ext cx="11438624" cy="51574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Good communication is key to all 4 Essentials of Active Support</a:t>
            </a:r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  <a:ea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It helps a person understand:</a:t>
            </a:r>
          </a:p>
          <a:p>
            <a:pPr marL="977900" lvl="3" indent="-349250">
              <a:buSzPct val="100000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activities they might do</a:t>
            </a:r>
          </a:p>
          <a:p>
            <a:pPr marL="977900" lvl="3" indent="-349250">
              <a:buSzPct val="100000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the options offered to them</a:t>
            </a:r>
          </a:p>
          <a:p>
            <a:pPr marL="977900" lvl="3" indent="-349250">
              <a:buSzPct val="100000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how to participate  </a:t>
            </a:r>
          </a:p>
          <a:p>
            <a:pPr marL="977900" lvl="3" indent="-349250">
              <a:buSzPct val="100000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what to expect</a:t>
            </a:r>
          </a:p>
          <a:p>
            <a:pPr marL="231775" lvl="2" indent="-231775">
              <a:buFont typeface="Arial" panose="020B0604020202020204" pitchFamily="34" charset="0"/>
              <a:buChar char="•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Good communication also helps a person to feel included and enjoy interacting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Communication is a </a:t>
            </a: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two way process – giving and receiving messages 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A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So listening carefully to the other person is also part of good communication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Look for examples of good communication in the video and notice how staff adjust their communication to each person they support</a:t>
            </a:r>
            <a:endParaRPr lang="en-AU" sz="24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+mn-lt"/>
            </a:endParaRPr>
          </a:p>
          <a:p>
            <a:endParaRPr lang="en-AU" sz="24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71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36229-7F52-40F6-8F72-88D5D367BF4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268413"/>
            <a:ext cx="10944225" cy="4883150"/>
          </a:xfrm>
        </p:spPr>
        <p:txBody>
          <a:bodyPr/>
          <a:lstStyle/>
          <a:p>
            <a:endParaRPr lang="en-AU" dirty="0"/>
          </a:p>
          <a:p>
            <a:endParaRPr lang="en-AU" dirty="0"/>
          </a:p>
        </p:txBody>
      </p:sp>
      <p:pic>
        <p:nvPicPr>
          <p:cNvPr id="4" name="Online Media 3" title="VA 16 Explain communication">
            <a:hlinkClick r:id="" action="ppaction://media"/>
            <a:extLst>
              <a:ext uri="{FF2B5EF4-FFF2-40B4-BE49-F238E27FC236}">
                <a16:creationId xmlns:a16="http://schemas.microsoft.com/office/drawing/2014/main" id="{880E51E0-FCC9-4326-B87A-BC21386D27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2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8F4D-E578-4BE1-8E96-1095ABC01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83" y="173892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Adjusting Your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4C281-B5AC-41CB-9756-67FB79F86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283" y="1010852"/>
            <a:ext cx="11825486" cy="45259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Everyone communicates in different ways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must adjust your communication to each person you support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may need to give the person time to understand and respond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may need to check if the person understands your message and that you have understood theirs</a:t>
            </a:r>
          </a:p>
          <a:p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3612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8F4D-E578-4BE1-8E96-1095ABC01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83" y="173892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Verbal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4C281-B5AC-41CB-9756-67FB79F86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283" y="1010852"/>
            <a:ext cx="11825486" cy="45259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If a person understands words it helps to: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Speak clearly and not too fast</a:t>
            </a:r>
            <a:endParaRPr lang="en-AU" sz="2400" strike="sngStrike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Use short sentences and words familiar to the person 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Give one message at a time 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If the person hasn’t understood, restate the message using shorter sentences and focusing on key words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Use objects, gestures, facial expression or pictures as well as words to make the message clearer</a:t>
            </a:r>
          </a:p>
          <a:p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7078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C056-C883-435D-8559-1D3277DE5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45" y="209061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Using Other Forms of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9E247-CFD1-4855-8A1E-404DF6D1C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776" y="1046021"/>
            <a:ext cx="11907547" cy="5343056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Use other forms of communication with people who have difficulty understanding words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This might include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Objects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Gestures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Facial expressions or body movements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Pictures or photos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Some people use key word sign – you will need to learn the signs they use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Some people use communication aids – such as chat books, yes/no buttons, picture board, programs such as Pro lo quo on an iPad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will need to learn how a person uses their communication aid and you may need to support them to use it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6270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3149-4B9F-47A0-8FC3-F08E086A3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17" y="253680"/>
            <a:ext cx="10458843" cy="861018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Plan for Today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24C25D-D1AF-4851-B1AA-6FF23194D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142" y="963550"/>
            <a:ext cx="10944191" cy="5114521"/>
          </a:xfrm>
        </p:spPr>
        <p:txBody>
          <a:bodyPr/>
          <a:lstStyle/>
          <a:p>
            <a:pPr marL="0" indent="176213">
              <a:spcBef>
                <a:spcPts val="600"/>
              </a:spcBef>
              <a:spcAft>
                <a:spcPts val="600"/>
              </a:spcAft>
              <a:buNone/>
            </a:pPr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0" indent="176213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will learn more about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Applying the 4 Essentials of Active Support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 importance of supportive relationships to good Active Support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Supporting social interactions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Communication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Supporting a group of people</a:t>
            </a:r>
          </a:p>
          <a:p>
            <a:pPr marL="230188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230188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will also learn about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How Active Support fits with other person centred practices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Staff experiences of putting Active Support into practice and continuous improvement</a:t>
            </a:r>
          </a:p>
          <a:p>
            <a:pPr marL="0" inden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AU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A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90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AC681-9299-466A-AC23-E17090781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07" y="288556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Supporting a Group of People to be Engaged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25A09-9298-4332-9238-345553443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006" y="1166018"/>
            <a:ext cx="11778594" cy="4525963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So far we have been learning how to support one person, but at times you will be supporting a group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may be supporting a group of people to do same activity, such as playing a game or cooking, or several people each engaged in different activities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use the same 4 Essentials of Active Support if you are supporting more than one person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But there are some additional strategies to use: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First set up each person to be engaged with an activity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Then rotate your attention around each person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Think about the steps for each person’s activity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Adjust your support as the activity progresses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Position yourself in the right place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 next video explains more about these strategies and shows you some examples of supporting a group</a:t>
            </a:r>
            <a:endParaRPr lang="en-AU" sz="24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+mn-lt"/>
            </a:endParaRPr>
          </a:p>
          <a:p>
            <a:pPr marL="0" indent="0" algn="l" fontAlgn="base">
              <a:buNone/>
            </a:pPr>
            <a:endParaRPr lang="en-AU" sz="24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5616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VA 12 Support Group">
            <a:hlinkClick r:id="" action="ppaction://media"/>
            <a:extLst>
              <a:ext uri="{FF2B5EF4-FFF2-40B4-BE49-F238E27FC236}">
                <a16:creationId xmlns:a16="http://schemas.microsoft.com/office/drawing/2014/main" id="{2BA64CFC-6F77-431A-BC2F-9EC2FEC518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1031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500A3-45A2-4024-B867-E35BCD254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06" y="150446"/>
            <a:ext cx="10944191" cy="836960"/>
          </a:xfrm>
        </p:spPr>
        <p:txBody>
          <a:bodyPr/>
          <a:lstStyle/>
          <a:p>
            <a:r>
              <a:rPr lang="en-AU" sz="3600" dirty="0">
                <a:solidFill>
                  <a:srgbClr val="C00000"/>
                </a:solidFill>
                <a:latin typeface="+mn-lt"/>
              </a:rPr>
              <a:t>Different Support Needs within the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CD96C-90CB-418F-A3FA-104D37A33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022" y="1166018"/>
            <a:ext cx="11426901" cy="554153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AU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 support needs of each person in the group will vary.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Some may require the activity to be set up, then they can remain engaged doing each step independently with prompts and encouragement.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Others may require more support, such as hand-over-hand assistance to remain </a:t>
            </a:r>
            <a:r>
              <a:rPr lang="en-AU" dirty="0">
                <a:solidFill>
                  <a:schemeClr val="accent2">
                    <a:lumMod val="50000"/>
                  </a:schemeClr>
                </a:solidFill>
              </a:rPr>
              <a:t>engaged</a:t>
            </a:r>
            <a:endParaRPr lang="en-AU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Where you position yourself is important and will depend on the situation.</a:t>
            </a:r>
            <a:endParaRPr lang="en-AU" strike="sngStrike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For example, you might position yourself between the people you are supporting, opposite them, or closest to the person who requires the most support.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When supporting a group, small talk and friendly interactions can create a friendly atmosphere.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As you watch the video think about </a:t>
            </a:r>
          </a:p>
          <a:p>
            <a:pPr lvl="1">
              <a:lnSpc>
                <a:spcPct val="107000"/>
              </a:lnSpc>
              <a:buClr>
                <a:srgbClr val="C00000"/>
              </a:buClr>
            </a:pPr>
            <a:r>
              <a:rPr lang="en-AU" sz="28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were the people doing and how much were they engaged?</a:t>
            </a:r>
            <a:endParaRPr lang="en-AU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buClr>
                <a:srgbClr val="C00000"/>
              </a:buClr>
            </a:pPr>
            <a:r>
              <a:rPr lang="en-AU" sz="28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strategies did the staff use to assist them to be engaged?</a:t>
            </a:r>
            <a:endParaRPr lang="en-AU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r>
              <a:rPr lang="en-AU" sz="28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effective were the strategies?</a:t>
            </a:r>
            <a:endParaRPr lang="en-AU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0112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VA 13 Support Group COMM noVO">
            <a:hlinkClick r:id="" action="ppaction://media"/>
            <a:extLst>
              <a:ext uri="{FF2B5EF4-FFF2-40B4-BE49-F238E27FC236}">
                <a16:creationId xmlns:a16="http://schemas.microsoft.com/office/drawing/2014/main" id="{957F497D-6D28-4171-9484-F61D1B90A9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3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4D63-D22D-ECEE-4B24-0C4E5676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Activity: Supporting a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E7109-1DDE-B240-9B52-16D736794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did the staff provide assistance to the groups of people?</a:t>
            </a:r>
            <a:endParaRPr lang="en-AU" sz="24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were the people doing and how much were they engaged?</a:t>
            </a:r>
            <a:endParaRPr lang="en-AU" sz="24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strategies did the staff use to assist them to be engaged?</a:t>
            </a:r>
            <a:endParaRPr lang="en-AU" sz="24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effective were the strategies?</a:t>
            </a:r>
            <a:endParaRPr lang="en-AU" sz="24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0500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6749-AB74-44AE-9356-C518301B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89" y="253680"/>
            <a:ext cx="11685778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Connecting Active Support with Other Person Centred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82E8A-F32B-4C3A-AB86-6A470D69C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6140B99-92C7-4718-BAEF-320375CE3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23" y="1451487"/>
            <a:ext cx="4872990" cy="4872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4C886E-44F8-827D-EC52-C99F892D1453}"/>
              </a:ext>
            </a:extLst>
          </p:cNvPr>
          <p:cNvSpPr txBox="1"/>
          <p:nvPr/>
        </p:nvSpPr>
        <p:spPr>
          <a:xfrm>
            <a:off x="233267" y="1987420"/>
            <a:ext cx="66613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Being person centred means putting the individual at the centre of everything you do</a:t>
            </a:r>
          </a:p>
          <a:p>
            <a:pPr fontAlgn="base">
              <a:buClr>
                <a:srgbClr val="C00000"/>
              </a:buClr>
            </a:pPr>
            <a:endParaRPr lang="en-AU" sz="2400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pPr marL="342900" indent="-342900"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Active Support, Person Centred Planning and Positive Behaviour Support are all person centred practices</a:t>
            </a:r>
          </a:p>
          <a:p>
            <a:pPr marL="342900" indent="-342900"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AU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</a:rPr>
              <a:t>These practices are connected, and you can use them together to improve a person’s quality of life</a:t>
            </a:r>
            <a:endParaRPr lang="en-AU" sz="2400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endParaRPr lang="en-US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59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VA 17 Person Centred Practices and Improvement">
            <a:hlinkClick r:id="" action="ppaction://media"/>
            <a:extLst>
              <a:ext uri="{FF2B5EF4-FFF2-40B4-BE49-F238E27FC236}">
                <a16:creationId xmlns:a16="http://schemas.microsoft.com/office/drawing/2014/main" id="{A0E176B6-2F05-4491-A47E-525694C461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C5A8-2271-5B4E-8246-905D07304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51" y="1227286"/>
            <a:ext cx="11645333" cy="516796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Active Support is a way of working all the time to support a person to engage in activities and social interactions</a:t>
            </a: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When you do Active Support, you learn a lot about a person by spending time with them and trying things</a:t>
            </a: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Your knowledge about a person’s interests, wants and needs can help inform their Person Centred Plan which sets out their goals</a:t>
            </a: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Using Active Support helps to implement </a:t>
            </a:r>
            <a:r>
              <a:rPr lang="en-AU" sz="2400" dirty="0">
                <a:solidFill>
                  <a:schemeClr val="accent2">
                    <a:lumMod val="50000"/>
                  </a:schemeClr>
                </a:solidFill>
              </a:rPr>
              <a:t>person centred plans by turning goals into activities.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BF76D-DA80-A15A-E43F-21794AF77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306" y="4868569"/>
            <a:ext cx="1645499" cy="15242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2F5483-F67F-2BC5-8B80-013F2B174C55}"/>
              </a:ext>
            </a:extLst>
          </p:cNvPr>
          <p:cNvSpPr txBox="1">
            <a:spLocks/>
          </p:cNvSpPr>
          <p:nvPr/>
        </p:nvSpPr>
        <p:spPr bwMode="auto">
          <a:xfrm>
            <a:off x="232537" y="109583"/>
            <a:ext cx="10944191" cy="83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defRPr lang="en-US" altLang="en-US" sz="4800" b="1" kern="1200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algn="l" rtl="0" eaLnBrk="1" fontAlgn="base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algn="l" rtl="0" eaLnBrk="1" fontAlgn="base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algn="l" rtl="0" eaLnBrk="1" fontAlgn="base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algn="l" rtl="0" eaLnBrk="1" fontAlgn="base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2212"/>
                </a:solidFill>
                <a:effectLst/>
                <a:uLnTx/>
                <a:uFillTx/>
                <a:latin typeface="Calibri" panose="020F0502020204030204"/>
                <a:ea typeface="Roboto Condensed" panose="02000000000000000000" pitchFamily="2" charset="0"/>
              </a:rPr>
              <a:t>Active Support and Person Centred Planning</a:t>
            </a:r>
          </a:p>
        </p:txBody>
      </p:sp>
    </p:spTree>
    <p:extLst>
      <p:ext uri="{BB962C8B-B14F-4D97-AF65-F5344CB8AC3E}">
        <p14:creationId xmlns:p14="http://schemas.microsoft.com/office/powerpoint/2010/main" val="2766513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C5A8-2271-5B4E-8246-905D07304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22" y="1497874"/>
            <a:ext cx="11112875" cy="516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b="1" i="0" dirty="0">
                <a:solidFill>
                  <a:schemeClr val="accent2">
                    <a:lumMod val="50000"/>
                  </a:schemeClr>
                </a:solidFill>
                <a:effectLst/>
              </a:rPr>
              <a:t>Positive Behaviour Support</a:t>
            </a: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 is used to understand behaviours of concern and plan support for a person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Good communication and being engaged are part of many behaviour support plans</a:t>
            </a:r>
          </a:p>
          <a:p>
            <a:pPr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Active Support is often part of behaviour support plans</a:t>
            </a:r>
          </a:p>
          <a:p>
            <a:pPr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Staff following the plan and using Active Support can reduce behaviours of concern</a:t>
            </a:r>
          </a:p>
          <a:p>
            <a:pPr>
              <a:buClr>
                <a:srgbClr val="C00000"/>
              </a:buClr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BF76D-DA80-A15A-E43F-21794AF77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521" y="5224127"/>
            <a:ext cx="1645499" cy="15242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2F5483-F67F-2BC5-8B80-013F2B174C55}"/>
              </a:ext>
            </a:extLst>
          </p:cNvPr>
          <p:cNvSpPr txBox="1">
            <a:spLocks/>
          </p:cNvSpPr>
          <p:nvPr/>
        </p:nvSpPr>
        <p:spPr bwMode="auto">
          <a:xfrm>
            <a:off x="624422" y="431800"/>
            <a:ext cx="10944191" cy="83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defRPr lang="en-US" altLang="en-US" sz="4800" b="1" kern="1200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algn="l" rtl="0" eaLnBrk="1" fontAlgn="base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algn="l" rtl="0" eaLnBrk="1" fontAlgn="base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algn="l" rtl="0" eaLnBrk="1" fontAlgn="base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algn="l" rtl="0" eaLnBrk="1" fontAlgn="base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E5221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2212"/>
                </a:solidFill>
                <a:effectLst/>
                <a:uLnTx/>
                <a:uFillTx/>
                <a:latin typeface="Calibri" panose="020F0502020204030204"/>
                <a:ea typeface="Roboto Condensed" panose="02000000000000000000" pitchFamily="2" charset="0"/>
              </a:rPr>
              <a:t>Active Support and Positive Behaviour Support</a:t>
            </a:r>
          </a:p>
        </p:txBody>
      </p:sp>
    </p:spTree>
    <p:extLst>
      <p:ext uri="{BB962C8B-B14F-4D97-AF65-F5344CB8AC3E}">
        <p14:creationId xmlns:p14="http://schemas.microsoft.com/office/powerpoint/2010/main" val="2485444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D8DE4-0431-4D7D-88C0-2EF403C3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14" y="125811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Improving Active Support Over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863E0-D9A4-4D7D-B7A3-BBCB5D4D8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99" y="962771"/>
            <a:ext cx="11866887" cy="4559232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Developing skills in Active Support takes time 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Your skills will improve as you build up your experience and reflect on your practice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Being supported to be engaged may be a new experience for some of the people you support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may need to build up a person’s experience and success of being supported rather than attempting too much too soon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will see changes in the people you support as their experience grows and your skills get better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When trying and learning to use Active Support, it may be best to start small: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Identify activities and interactions that are more likely to succeed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Support a person in an activity that they already participate, or have an interest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Learn from the experience and identify how to do it better next time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Then have another try and gradually incorporate more techniques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In this video Anita talks about her experience of supporting Laura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712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05264-15D9-4D33-87C9-C44FD4649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51" y="270999"/>
            <a:ext cx="10515600" cy="829409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Recapping the 4 Essentials of Active Support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5AFF7BF-5C9F-49F2-89EC-4BE3D3AEC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1100408"/>
            <a:ext cx="4495800" cy="44958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08069-CD63-C994-7D17-9FFF88198EE4}"/>
              </a:ext>
            </a:extLst>
          </p:cNvPr>
          <p:cNvSpPr txBox="1"/>
          <p:nvPr/>
        </p:nvSpPr>
        <p:spPr>
          <a:xfrm>
            <a:off x="359596" y="1201156"/>
            <a:ext cx="6260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Can you summarise w</a:t>
            </a:r>
            <a:r>
              <a:rPr lang="en-AU" sz="2400" dirty="0">
                <a:solidFill>
                  <a:schemeClr val="accent2">
                    <a:lumMod val="50000"/>
                  </a:schemeClr>
                </a:solidFill>
                <a:effectLst/>
              </a:rPr>
              <a:t>hat each of the 4 Essentials are about and what they look like in practice?</a:t>
            </a:r>
          </a:p>
        </p:txBody>
      </p:sp>
    </p:spTree>
    <p:extLst>
      <p:ext uri="{BB962C8B-B14F-4D97-AF65-F5344CB8AC3E}">
        <p14:creationId xmlns:p14="http://schemas.microsoft.com/office/powerpoint/2010/main" val="89559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VA 18 Actv  Supp  Over Time">
            <a:hlinkClick r:id="" action="ppaction://media"/>
            <a:extLst>
              <a:ext uri="{FF2B5EF4-FFF2-40B4-BE49-F238E27FC236}">
                <a16:creationId xmlns:a16="http://schemas.microsoft.com/office/drawing/2014/main" id="{A8107C57-E2FB-4040-909D-904D3ACAC1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6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D8DE4-0431-4D7D-88C0-2EF403C3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14" y="125811"/>
            <a:ext cx="10944191" cy="836960"/>
          </a:xfrm>
        </p:spPr>
        <p:txBody>
          <a:bodyPr/>
          <a:lstStyle/>
          <a:p>
            <a:r>
              <a:rPr lang="en-AU" sz="3600" dirty="0">
                <a:solidFill>
                  <a:srgbClr val="C00000"/>
                </a:solidFill>
                <a:latin typeface="+mn-lt"/>
              </a:rPr>
              <a:t>Reflecting on Practice to Develop Active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863E0-D9A4-4D7D-B7A3-BBCB5D4D8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99" y="962771"/>
            <a:ext cx="11866887" cy="50292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96000"/>
            </a:pPr>
            <a:r>
              <a:rPr lang="en-AU" sz="2000" dirty="0">
                <a:solidFill>
                  <a:schemeClr val="accent2">
                    <a:lumMod val="50000"/>
                  </a:schemeClr>
                </a:solidFill>
              </a:rPr>
              <a:t>Reflecting on your practice will help improve your skills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96000"/>
            </a:pPr>
            <a:r>
              <a:rPr lang="en-AU" sz="2000" dirty="0">
                <a:solidFill>
                  <a:schemeClr val="accent2">
                    <a:lumMod val="50000"/>
                  </a:schemeClr>
                </a:solidFill>
              </a:rPr>
              <a:t>This means thinking about the support you have provided and ways of improving it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96000"/>
            </a:pPr>
            <a:r>
              <a:rPr lang="en-AU" sz="2000" dirty="0">
                <a:solidFill>
                  <a:schemeClr val="accent2">
                    <a:lumMod val="50000"/>
                  </a:schemeClr>
                </a:solidFill>
              </a:rPr>
              <a:t>Ask yourself the following questions:</a:t>
            </a:r>
          </a:p>
          <a:p>
            <a:pPr marL="852488" indent="-315913" algn="l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96000"/>
              <a:buFont typeface="Arial" panose="020B0604020202020204" pitchFamily="34" charset="0"/>
              <a:buChar char="•"/>
            </a:pPr>
            <a:r>
              <a:rPr lang="en-AU" sz="2000" b="0" i="1" dirty="0">
                <a:solidFill>
                  <a:schemeClr val="accent2">
                    <a:lumMod val="50000"/>
                  </a:schemeClr>
                </a:solidFill>
                <a:effectLst/>
              </a:rPr>
              <a:t>What happened during the activity or interaction?</a:t>
            </a:r>
          </a:p>
          <a:p>
            <a:pPr marL="852488" indent="-315913" algn="l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96000"/>
              <a:buFont typeface="Arial" panose="020B0604020202020204" pitchFamily="34" charset="0"/>
              <a:buChar char="•"/>
            </a:pPr>
            <a:r>
              <a:rPr lang="en-AU" sz="2000" b="0" i="1" dirty="0">
                <a:solidFill>
                  <a:schemeClr val="accent2">
                    <a:lumMod val="50000"/>
                  </a:schemeClr>
                </a:solidFill>
                <a:effectLst/>
              </a:rPr>
              <a:t>What support did I provide?</a:t>
            </a:r>
          </a:p>
          <a:p>
            <a:pPr marL="852488" indent="-315913" algn="l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96000"/>
              <a:buFont typeface="Arial" panose="020B0604020202020204" pitchFamily="34" charset="0"/>
              <a:buChar char="•"/>
            </a:pPr>
            <a:r>
              <a:rPr lang="en-AU" sz="2000" b="0" i="1" dirty="0">
                <a:solidFill>
                  <a:schemeClr val="accent2">
                    <a:lumMod val="50000"/>
                  </a:schemeClr>
                </a:solidFill>
                <a:effectLst/>
              </a:rPr>
              <a:t>What was it like for the person I supported?</a:t>
            </a:r>
          </a:p>
          <a:p>
            <a:pPr marL="852488" indent="-315913" algn="l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96000"/>
              <a:buFont typeface="Arial" panose="020B0604020202020204" pitchFamily="34" charset="0"/>
              <a:buChar char="•"/>
            </a:pPr>
            <a:r>
              <a:rPr lang="en-AU" sz="2000" b="0" i="1" dirty="0">
                <a:solidFill>
                  <a:schemeClr val="accent2">
                    <a:lumMod val="50000"/>
                  </a:schemeClr>
                </a:solidFill>
                <a:effectLst/>
              </a:rPr>
              <a:t>What was it like for me?</a:t>
            </a:r>
          </a:p>
          <a:p>
            <a:pPr marL="852488" indent="-315913" algn="l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96000"/>
              <a:buFont typeface="Arial" panose="020B0604020202020204" pitchFamily="34" charset="0"/>
              <a:buChar char="•"/>
            </a:pPr>
            <a:r>
              <a:rPr lang="en-AU" sz="2000" b="0" i="1" dirty="0">
                <a:solidFill>
                  <a:schemeClr val="accent2">
                    <a:lumMod val="50000"/>
                  </a:schemeClr>
                </a:solidFill>
                <a:effectLst/>
              </a:rPr>
              <a:t>What worked well?</a:t>
            </a:r>
          </a:p>
          <a:p>
            <a:pPr marL="852488" indent="-315913" algn="l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96000"/>
              <a:buFont typeface="Arial" panose="020B0604020202020204" pitchFamily="34" charset="0"/>
              <a:buChar char="•"/>
            </a:pPr>
            <a:r>
              <a:rPr lang="en-AU" sz="2000" b="0" i="1" dirty="0">
                <a:solidFill>
                  <a:schemeClr val="accent2">
                    <a:lumMod val="50000"/>
                  </a:schemeClr>
                </a:solidFill>
                <a:effectLst/>
              </a:rPr>
              <a:t>What could I improve?</a:t>
            </a:r>
          </a:p>
          <a:p>
            <a:pPr marL="852488" indent="-315913" algn="l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96000"/>
              <a:buFont typeface="Arial" panose="020B0604020202020204" pitchFamily="34" charset="0"/>
              <a:buChar char="•"/>
            </a:pPr>
            <a:r>
              <a:rPr lang="en-AU" sz="2000" b="0" i="1" dirty="0">
                <a:solidFill>
                  <a:schemeClr val="accent2">
                    <a:lumMod val="50000"/>
                  </a:schemeClr>
                </a:solidFill>
                <a:effectLst/>
              </a:rPr>
              <a:t>What could I do differently next time?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</a:pPr>
            <a:r>
              <a:rPr lang="en-AU" sz="2000" dirty="0">
                <a:solidFill>
                  <a:schemeClr val="accent2">
                    <a:lumMod val="50000"/>
                  </a:schemeClr>
                </a:solidFill>
              </a:rPr>
              <a:t>You can reflect by yourself, with another team member, in staff meetings or in supervision </a:t>
            </a:r>
          </a:p>
          <a:p>
            <a:pPr>
              <a:buClr>
                <a:srgbClr val="C00000"/>
              </a:buClr>
            </a:pPr>
            <a:r>
              <a:rPr lang="en-AU" sz="2000" dirty="0">
                <a:solidFill>
                  <a:schemeClr val="accent2">
                    <a:lumMod val="50000"/>
                  </a:schemeClr>
                </a:solidFill>
              </a:rPr>
              <a:t>In the next video staff talk about how what helped to improve their Active Support skills</a:t>
            </a:r>
          </a:p>
        </p:txBody>
      </p:sp>
    </p:spTree>
    <p:extLst>
      <p:ext uri="{BB962C8B-B14F-4D97-AF65-F5344CB8AC3E}">
        <p14:creationId xmlns:p14="http://schemas.microsoft.com/office/powerpoint/2010/main" val="51423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VA 19 Staff">
            <a:hlinkClick r:id="" action="ppaction://media"/>
            <a:extLst>
              <a:ext uri="{FF2B5EF4-FFF2-40B4-BE49-F238E27FC236}">
                <a16:creationId xmlns:a16="http://schemas.microsoft.com/office/drawing/2014/main" id="{23CE9427-70C5-4A28-A1C9-263D2CCB26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D9C2D-CF2C-F7F0-312B-436270F6C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Activity: Improving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D0DA5-B6F0-12F8-B639-BD0B530B2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Clr>
                <a:srgbClr val="C00000"/>
              </a:buClr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What did the staff identify that helped them improve?</a:t>
            </a:r>
          </a:p>
          <a:p>
            <a:pPr algn="l" fontAlgn="base">
              <a:buClr>
                <a:srgbClr val="C00000"/>
              </a:buClr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What aspects of Active Support will you work on?</a:t>
            </a:r>
          </a:p>
          <a:p>
            <a:pPr algn="l" fontAlgn="base">
              <a:buClr>
                <a:srgbClr val="C00000"/>
              </a:buClr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What will you do to improve your skills in Active Support?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12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91ED-0538-4EFE-9807-AF1869F0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83" y="189204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Implementing and Maintaining Active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7C6B2-62AC-4067-A618-6745C1208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850" y="1039318"/>
            <a:ext cx="11598681" cy="4779364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Many years of research show that when staff use Active Support people with intellectual disabilities experience significant increases in levels of engagement and quality of life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Maintaining Active Support over time requires commitment from every staff member and support from their organisation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For example,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All new staff should be introduced to Active Support as part of their induction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New staff have ways of getting to know the people they support - doing shadow shifts with experienced staff, sharing information in staff meetings, reading one page profiles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Priorities and expectations of staff are clear – Active Support and not the Hotel Model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Direct support workers are trained in Active Support and receive good Practice Leadership  - including feedback, coaching, supervision, team meetings, shift planning that focus on quality of life and Active Support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Frontline supervisors are skilled in Active Support and Practice Leadership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Senior managers understand the language and significance of Active Support</a:t>
            </a:r>
          </a:p>
        </p:txBody>
      </p:sp>
    </p:spTree>
    <p:extLst>
      <p:ext uri="{BB962C8B-B14F-4D97-AF65-F5344CB8AC3E}">
        <p14:creationId xmlns:p14="http://schemas.microsoft.com/office/powerpoint/2010/main" val="1205192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48CA3-B52B-492C-8683-6533D598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37" y="288556"/>
            <a:ext cx="10944191" cy="836960"/>
          </a:xfrm>
        </p:spPr>
        <p:txBody>
          <a:bodyPr/>
          <a:lstStyle/>
          <a:p>
            <a:r>
              <a:rPr lang="en-AU" sz="3200" dirty="0">
                <a:latin typeface="+mn-lt"/>
              </a:rPr>
              <a:t>Activity: Resistance to Active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5DD29-0A29-409A-85CC-1ACD92FE7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Some staff may believe that Active Support is not practical. They may say:</a:t>
            </a:r>
          </a:p>
          <a:p>
            <a:pPr marL="490538" lvl="1" indent="-2349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We don’t have the time. It’s quicker for staff do it.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We are too busy. We need more staff to do it.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They don’t want to do anything. They prefer to do nothing.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They are used to staff doing things for them.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They have routines that they don’t want to change.</a:t>
            </a:r>
          </a:p>
          <a:p>
            <a:pPr marL="536575" lvl="1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 is too risky for them to do it. </a:t>
            </a:r>
          </a:p>
          <a:p>
            <a:pPr marL="230188" lvl="1" indent="0">
              <a:buNone/>
            </a:pPr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230188" lvl="1" indent="0">
              <a:buNone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What would you say to them? </a:t>
            </a:r>
          </a:p>
        </p:txBody>
      </p:sp>
    </p:spTree>
    <p:extLst>
      <p:ext uri="{BB962C8B-B14F-4D97-AF65-F5344CB8AC3E}">
        <p14:creationId xmlns:p14="http://schemas.microsoft.com/office/powerpoint/2010/main" val="3049802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54AFF-2B70-4AB7-B237-9C077AB1B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DE2F3-FA42-41B6-8F0D-D4D06C036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What is a Supportive Relationship and why is this important?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How can you support a person in social interactions?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What are the strategies when supporting a group to engage in activities?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What is the relationship between Person Centred Planning, Active Support and Positive Behaviour Support?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What strategies can you use to improve your practice?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How can your organisation help staff to do good Active Support?</a:t>
            </a:r>
            <a:endParaRPr lang="en-AU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6459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519290" y="204683"/>
            <a:ext cx="9680400" cy="648419"/>
          </a:xfrm>
        </p:spPr>
        <p:txBody>
          <a:bodyPr/>
          <a:lstStyle/>
          <a:p>
            <a:r>
              <a:rPr lang="en-US" altLang="en-US" sz="3200" dirty="0">
                <a:latin typeface="+mn-lt"/>
              </a:rPr>
              <a:t>Further Resources</a:t>
            </a:r>
          </a:p>
        </p:txBody>
      </p:sp>
      <p:sp>
        <p:nvSpPr>
          <p:cNvPr id="2" name="Text Placeholder 2"/>
          <p:cNvSpPr>
            <a:spLocks noGrp="1"/>
          </p:cNvSpPr>
          <p:nvPr>
            <p:ph type="body" idx="1"/>
          </p:nvPr>
        </p:nvSpPr>
        <p:spPr>
          <a:xfrm>
            <a:off x="121298" y="980691"/>
            <a:ext cx="9787812" cy="5522746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AU" alt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Mansell, J., &amp; Beadle-Brown, J. (2012) Active support: enabling and empowering people with intellectual disabilities, Jessica Kingsley, London.</a:t>
            </a:r>
            <a:endParaRPr lang="en-AU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AU" sz="20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Skills for Active Support </a:t>
            </a:r>
            <a:r>
              <a:rPr lang="en-AU" sz="2000" b="0" i="0" dirty="0">
                <a:solidFill>
                  <a:schemeClr val="accent1"/>
                </a:solidFill>
                <a:effectLst/>
                <a:latin typeface="+mn-lt"/>
                <a:hlinkClick r:id="rId3" tooltip="https://protect-au.mimecast.com/s/DU7kCyoNRrIGyLmwSQH7QG?domain=everymomenthaspotential.com.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http://www.everymomenthaspotential.com.au</a:t>
            </a:r>
            <a:endParaRPr lang="en-AU" sz="2000" strike="noStrike" dirty="0">
              <a:solidFill>
                <a:schemeClr val="accent1"/>
              </a:solidFill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AU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Supporting Inclusion – online training resource. </a:t>
            </a:r>
            <a:r>
              <a:rPr lang="en-AU" sz="2000" dirty="0">
                <a:solidFill>
                  <a:schemeClr val="accent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http://supportinginclusion.weebly.com</a:t>
            </a:r>
            <a:r>
              <a:rPr lang="en-AU" sz="2000" dirty="0">
                <a:solidFill>
                  <a:schemeClr val="accent1"/>
                </a:solidFill>
                <a:latin typeface="+mn-lt"/>
              </a:rPr>
              <a:t> </a:t>
            </a:r>
          </a:p>
          <a:p>
            <a:pPr marL="0" indent="0" fontAlgn="base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Frontline Practice Leadership </a:t>
            </a:r>
            <a:r>
              <a:rPr lang="en-AU" sz="2000" u="sng" strike="noStrike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https://www.practiceleadershipresource.com.au</a:t>
            </a:r>
            <a:endParaRPr lang="en-AU" sz="2000" u="sng" dirty="0">
              <a:solidFill>
                <a:schemeClr val="accent1"/>
              </a:solidFill>
              <a:effectLst/>
              <a:latin typeface="+mn-lt"/>
              <a:ea typeface="MS Mincho" panose="02020609040205080304" pitchFamily="49" charset="-12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MS Mincho" panose="02020609040205080304" pitchFamily="49" charset="-128"/>
              </a:rPr>
              <a:t>Support for Decision Making - </a:t>
            </a:r>
            <a:r>
              <a:rPr lang="en-AU" sz="2000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The La Trobe Support for Decision Making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000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Practice Framework Learning Resource </a:t>
            </a:r>
            <a:r>
              <a:rPr lang="en-AU" sz="2000" strike="noStrike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http://www.supportfordecisionmakingresource.com.au/</a:t>
            </a:r>
            <a:endParaRPr lang="en-AU" sz="2000" dirty="0">
              <a:solidFill>
                <a:schemeClr val="accent1"/>
              </a:solidFill>
              <a:effectLst/>
              <a:latin typeface="+mn-lt"/>
              <a:ea typeface="MS Mincho" panose="02020609040205080304" pitchFamily="49" charset="-12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0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MS Mincho" panose="02020609040205080304" pitchFamily="49" charset="-128"/>
              </a:rPr>
              <a:t>Enabling Risk: Putting Positives First– On line training program </a:t>
            </a:r>
            <a:r>
              <a:rPr lang="en-AU" sz="2000" strike="noStrike" dirty="0">
                <a:solidFill>
                  <a:schemeClr val="accent1"/>
                </a:solidFill>
                <a:effectLst/>
                <a:latin typeface="+mn-lt"/>
                <a:ea typeface="MS Mincho" panose="02020609040205080304" pitchFamily="49" charset="-128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https://www.enablingriskresource.com.au</a:t>
            </a:r>
            <a:endParaRPr lang="en-AU" sz="2000" dirty="0">
              <a:solidFill>
                <a:schemeClr val="accent1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AU" altLang="en-US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AU" altLang="en-US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609600" indent="-609600" algn="ctr">
              <a:lnSpc>
                <a:spcPct val="80000"/>
              </a:lnSpc>
              <a:defRPr/>
            </a:pPr>
            <a:endParaRPr lang="en-AU" altLang="en-US" dirty="0"/>
          </a:p>
          <a:p>
            <a:pPr>
              <a:defRPr/>
            </a:pPr>
            <a:endParaRPr altLang="en-US" dirty="0"/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110" y="880723"/>
            <a:ext cx="2083222" cy="31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3889" y="4577868"/>
            <a:ext cx="2398443" cy="139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6096000" y="4438859"/>
            <a:ext cx="4014240" cy="130805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52212"/>
              </a:buClr>
              <a:buSzPct val="100000"/>
              <a:buFont typeface="Wingdings 2" panose="05020102010507070707" pitchFamily="18" charset="2"/>
              <a:buNone/>
              <a:defRPr lang="en-US" altLang="en-US" sz="1800" b="0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E52212"/>
              </a:buClr>
              <a:buSzPct val="100000"/>
              <a:buFont typeface="Roboto Condensed" panose="02000000000000000000" pitchFamily="2" charset="0"/>
              <a:buNone/>
              <a:defRPr lang="en-US" altLang="en-US" sz="20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E52212"/>
              </a:buClr>
              <a:buSzPct val="100000"/>
              <a:buFont typeface="Wingdings 2" panose="05020102010507070707" pitchFamily="18" charset="2"/>
              <a:buNone/>
              <a:defRPr lang="en-US" altLang="en-US" sz="18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E52212"/>
              </a:buClr>
              <a:buSzPct val="150000"/>
              <a:buFont typeface="Arial" panose="020B0604020202020204" pitchFamily="34" charset="0"/>
              <a:buNone/>
              <a:defRPr lang="en-US" altLang="en-US" sz="16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E52212"/>
              </a:buClr>
              <a:buSzPct val="150000"/>
              <a:buFont typeface="Arial" panose="020B0604020202020204" pitchFamily="34" charset="0"/>
              <a:buNone/>
              <a:defRPr lang="en-US" altLang="en-US" sz="16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52212"/>
              </a:buClr>
              <a:buSzPct val="100000"/>
              <a:buFont typeface="Wingdings 2" panose="05020102010507070707" pitchFamily="18" charset="2"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Living with Disability Research Centre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52212"/>
              </a:buClr>
              <a:buSzPct val="100000"/>
              <a:buFont typeface="Wingdings 2" panose="05020102010507070707" pitchFamily="18" charset="2"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ＭＳ Ｐゴシック" charset="0"/>
              </a:rPr>
              <a:t>http://www.latrobe.edu.au/lids</a:t>
            </a: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52212"/>
              </a:buClr>
              <a:buSzPct val="100000"/>
              <a:buFont typeface="Wingdings 2" panose="05020102010507070707" pitchFamily="18" charset="2"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Email: Lids@latrobe.edu.au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7798" y="1726163"/>
            <a:ext cx="2249334" cy="10926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Thank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0721" y="2087453"/>
            <a:ext cx="1462260" cy="10926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140123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B4E05-EA3A-4E7F-BDE5-AAB7C63AF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82" y="144123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Good Relationships Characterise Active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3AC4A-E724-4EFA-B446-356015162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181" y="981083"/>
            <a:ext cx="10944191" cy="4525963"/>
          </a:xfrm>
        </p:spPr>
        <p:txBody>
          <a:bodyPr/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 4 Essentials guide the </a:t>
            </a:r>
            <a:r>
              <a:rPr lang="en-AU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type of support </a:t>
            </a: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provide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How you provide support and interact </a:t>
            </a: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with a person are also important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This means: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Being respectful at all times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Creating a friendly atmosphere 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Having warm relationships with the people you support</a:t>
            </a:r>
          </a:p>
          <a:p>
            <a:pPr marL="360362" lvl="2" indent="0">
              <a:buClr>
                <a:srgbClr val="C00000"/>
              </a:buClr>
              <a:buNone/>
            </a:pPr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0" indent="0">
              <a:buClr>
                <a:srgbClr val="C00000"/>
              </a:buClr>
              <a:buNone/>
            </a:pPr>
            <a:endParaRPr lang="en-AU" sz="2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AU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B4245A3-EC32-7878-3A1C-83CEB4CD7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5332" y="1148137"/>
            <a:ext cx="2280863" cy="228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267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B4E05-EA3A-4E7F-BDE5-AAB7C63AF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3" y="20038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Creating a Friendly Atmosphere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3AC4A-E724-4EFA-B446-356015162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688" y="722454"/>
            <a:ext cx="11755939" cy="5329025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How you create a friendly atmosphere depends on the person and the situation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can: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Smile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Praise or encourage the person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Have moments of fun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Share a joke or laugh together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Make small talk 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Take care: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Not to overwhelm the person by talking too much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Not to distract a person when they are concentrating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To recognise and respect when a person wants to be alone or quiet </a:t>
            </a:r>
          </a:p>
        </p:txBody>
      </p:sp>
      <p:pic>
        <p:nvPicPr>
          <p:cNvPr id="5" name="Picture 4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DA9131E4-F0CA-F5A6-D77A-6911AE80E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79" y="1419625"/>
            <a:ext cx="3108880" cy="1999155"/>
          </a:xfrm>
          <a:prstGeom prst="rect">
            <a:avLst/>
          </a:prstGeom>
        </p:spPr>
      </p:pic>
      <p:pic>
        <p:nvPicPr>
          <p:cNvPr id="7" name="Picture 6" descr="A picture containing car, outdoor, standing, roof&#10;&#10;Description automatically generated">
            <a:extLst>
              <a:ext uri="{FF2B5EF4-FFF2-40B4-BE49-F238E27FC236}">
                <a16:creationId xmlns:a16="http://schemas.microsoft.com/office/drawing/2014/main" id="{1E7D61B6-C4B3-226A-C5D8-EAD6DE682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58" y="3609289"/>
            <a:ext cx="3223601" cy="19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22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VA 11 Enable relationship">
            <a:hlinkClick r:id="" action="ppaction://media"/>
            <a:extLst>
              <a:ext uri="{FF2B5EF4-FFF2-40B4-BE49-F238E27FC236}">
                <a16:creationId xmlns:a16="http://schemas.microsoft.com/office/drawing/2014/main" id="{FD52EF47-22C2-4F9D-ACBA-2C207FABB4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5475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0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20D6F-28EE-4AE9-9681-5BB42CD2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49" y="288556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Warm Relationships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5005C-48AB-40F5-AE9E-EEBB37839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648" y="1166018"/>
            <a:ext cx="11694294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Warm relationships with the people you support contribute to good Active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When you are building relationships it helps if you: </a:t>
            </a:r>
          </a:p>
          <a:p>
            <a:pPr marL="452438" lvl="2" indent="-1841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Know a person  - their likes and interests - their sense of humour – their  style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Spend time with the person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Have shared experiences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identify shared interests </a:t>
            </a:r>
          </a:p>
          <a:p>
            <a:pPr marL="230188" lvl="1" indent="0">
              <a:buNone/>
            </a:pPr>
            <a:endParaRPr lang="en-AU" sz="24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Does the service where you work value good relationships and social interactions between staff and the people you support?</a:t>
            </a:r>
          </a:p>
          <a:p>
            <a:endParaRPr lang="en-AU" dirty="0"/>
          </a:p>
        </p:txBody>
      </p:sp>
      <p:pic>
        <p:nvPicPr>
          <p:cNvPr id="5" name="Picture 4" descr="A picture containing person, indoor, cooking, meal&#10;&#10;Description automatically generated">
            <a:extLst>
              <a:ext uri="{FF2B5EF4-FFF2-40B4-BE49-F238E27FC236}">
                <a16:creationId xmlns:a16="http://schemas.microsoft.com/office/drawing/2014/main" id="{72CD9B1A-6CA7-F970-BDCE-834135C1B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98" y="2827512"/>
            <a:ext cx="3559050" cy="19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10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8A8D-E336-4FA7-AF51-903B8E25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00" y="76990"/>
            <a:ext cx="10944191" cy="836960"/>
          </a:xfrm>
        </p:spPr>
        <p:txBody>
          <a:bodyPr/>
          <a:lstStyle/>
          <a:p>
            <a:r>
              <a:rPr lang="en-AU" sz="3600" dirty="0">
                <a:latin typeface="+mn-lt"/>
              </a:rPr>
              <a:t> Supporting Social Interactions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CD9A8-8924-468B-B055-98C5C3CAD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900" y="1047513"/>
            <a:ext cx="11951235" cy="4525963"/>
          </a:xfrm>
        </p:spPr>
        <p:txBody>
          <a:bodyPr/>
          <a:lstStyle/>
          <a:p>
            <a:pPr marL="317500" indent="-225425">
              <a:spcBef>
                <a:spcPts val="300"/>
              </a:spcBef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For most people, relationships are important to their quality of life. </a:t>
            </a:r>
          </a:p>
          <a:p>
            <a:pPr marL="317500" indent="-225425">
              <a:spcBef>
                <a:spcPts val="300"/>
              </a:spcBef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People can have different types of relationships – each is important for different reasons </a:t>
            </a:r>
          </a:p>
          <a:p>
            <a:pPr marL="317500" indent="-225425">
              <a:spcBef>
                <a:spcPts val="300"/>
              </a:spcBef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For example,</a:t>
            </a:r>
          </a:p>
          <a:p>
            <a:pPr marL="573088" lvl="1" indent="-225425">
              <a:spcBef>
                <a:spcPts val="300"/>
              </a:spcBef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Close and long term relationships provide warmth and love</a:t>
            </a:r>
          </a:p>
          <a:p>
            <a:pPr marL="573088" lvl="1" indent="-225425">
              <a:spcBef>
                <a:spcPts val="300"/>
              </a:spcBef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Casual acquaintances provide companionship and personal affirmation</a:t>
            </a:r>
          </a:p>
          <a:p>
            <a:pPr marL="573088" lvl="1" indent="-225425">
              <a:spcBef>
                <a:spcPts val="300"/>
              </a:spcBef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Short term or fleeting relationships give moments of recognition</a:t>
            </a:r>
          </a:p>
          <a:p>
            <a:pPr marL="317500" indent="-225425" algn="l" fontAlgn="base">
              <a:spcBef>
                <a:spcPts val="300"/>
              </a:spcBef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New relationships are made through social interaction</a:t>
            </a:r>
          </a:p>
          <a:p>
            <a:pPr marL="317500" indent="-225425" algn="l" fontAlgn="base">
              <a:spcBef>
                <a:spcPts val="300"/>
              </a:spcBef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AU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Existing relationships are maintained through regular contact</a:t>
            </a:r>
          </a:p>
          <a:p>
            <a:pPr marL="317500" indent="-225425">
              <a:spcBef>
                <a:spcPts val="300"/>
              </a:spcBef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can use the 4 Essentials of Active Support to support a person to engage in social interactions and form relationships</a:t>
            </a:r>
          </a:p>
          <a:p>
            <a:endParaRPr lang="en-AU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AB4CA7D-0022-486F-8EE5-5DC1DD13F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5196" y="1973606"/>
            <a:ext cx="2054831" cy="20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029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D3C5-27CA-4AB4-BFFA-242B7A83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9" y="103027"/>
            <a:ext cx="11981968" cy="836960"/>
          </a:xfrm>
        </p:spPr>
        <p:txBody>
          <a:bodyPr/>
          <a:lstStyle/>
          <a:p>
            <a:r>
              <a:rPr lang="en-AU" sz="3200" dirty="0">
                <a:latin typeface="+mn-lt"/>
              </a:rPr>
              <a:t>Looking for Opportunities for Engagement in Social Interactions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E12E0-2737-417F-AAFE-875EFCAEF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649" y="1029100"/>
            <a:ext cx="11807308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Remember Every Moment Has Potential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You need to recognise and/or create opportunities to support social interactions </a:t>
            </a:r>
          </a:p>
          <a:p>
            <a:pPr marL="598488" lvl="1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at home: </a:t>
            </a:r>
          </a:p>
          <a:p>
            <a:pPr marL="1366837" lvl="2" indent="-342900">
              <a:buSzPct val="91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conversations with housemates or visitors </a:t>
            </a:r>
          </a:p>
          <a:p>
            <a:pPr marL="1366837" lvl="2" indent="-342900">
              <a:buSzPct val="91000"/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using technology to contact friends or family</a:t>
            </a:r>
          </a:p>
          <a:p>
            <a:pPr marL="598488" lvl="1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in the community:</a:t>
            </a:r>
          </a:p>
          <a:p>
            <a:pPr marL="1289050" lvl="3" indent="-347663">
              <a:buSzPct val="100000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participating in activities where there are other people – classes or volunteering</a:t>
            </a:r>
          </a:p>
          <a:p>
            <a:pPr marL="1289050" lvl="3" indent="-347663">
              <a:buSzPct val="100000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commercial exchanges – with shop assistants, baristas, receptionists</a:t>
            </a:r>
          </a:p>
          <a:p>
            <a:pPr marL="1289050" lvl="3" indent="-347663">
              <a:buSzPct val="100000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planning meetings with friends or family</a:t>
            </a:r>
          </a:p>
          <a:p>
            <a:pPr marL="1289050" lvl="3" indent="-347663">
              <a:buSzPct val="100000"/>
            </a:pPr>
            <a:r>
              <a:rPr lang="en-A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incidental encounters with neighbours or people you recognise</a:t>
            </a:r>
          </a:p>
          <a:p>
            <a:pPr marL="1289050" lvl="3" indent="-347663">
              <a:buSzPct val="100000"/>
            </a:pPr>
            <a:endParaRPr lang="en-A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sz="2400" dirty="0">
              <a:solidFill>
                <a:schemeClr val="tx1"/>
              </a:solidFill>
              <a:latin typeface="+mn-lt"/>
            </a:endParaRPr>
          </a:p>
          <a:p>
            <a:endParaRPr lang="en-AU" dirty="0"/>
          </a:p>
        </p:txBody>
      </p:sp>
      <p:pic>
        <p:nvPicPr>
          <p:cNvPr id="5" name="Picture 4" descr="A group of people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B969B702-C1A1-113A-4F99-7ED949208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81" y="1945595"/>
            <a:ext cx="3417870" cy="19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6911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+ Conten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3907 LTU PowerPoint 2017 TEM v1" id="{863CE38B-4526-42AD-BE28-B171678683A9}" vid="{6FA08EC8-41B8-4A0D-AE9D-2C0593E42E63}"/>
    </a:ext>
  </a:extLst>
</a:theme>
</file>

<file path=ppt/theme/theme2.xml><?xml version="1.0" encoding="utf-8"?>
<a:theme xmlns:a="http://schemas.openxmlformats.org/drawingml/2006/main" name="1_Title + Conten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3907 LTU PowerPoint 2017 TEM v1" id="{863CE38B-4526-42AD-BE28-B171678683A9}" vid="{6FA08EC8-41B8-4A0D-AE9D-2C0593E42E6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3692</Words>
  <Application>Microsoft Office PowerPoint</Application>
  <PresentationFormat>Widescreen</PresentationFormat>
  <Paragraphs>365</Paragraphs>
  <Slides>38</Slides>
  <Notes>31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Roboto</vt:lpstr>
      <vt:lpstr>Roboto Condensed</vt:lpstr>
      <vt:lpstr>Wingdings 2</vt:lpstr>
      <vt:lpstr>Title + Content</vt:lpstr>
      <vt:lpstr>1_Title + Content</vt:lpstr>
      <vt:lpstr>Office Theme</vt:lpstr>
      <vt:lpstr> </vt:lpstr>
      <vt:lpstr>Plan for Today</vt:lpstr>
      <vt:lpstr>Recapping the 4 Essentials of Active Support</vt:lpstr>
      <vt:lpstr>Good Relationships Characterise Active Support</vt:lpstr>
      <vt:lpstr>Creating a Friendly Atmosphere</vt:lpstr>
      <vt:lpstr>PowerPoint Presentation</vt:lpstr>
      <vt:lpstr>Warm Relationships</vt:lpstr>
      <vt:lpstr> Supporting Social Interactions</vt:lpstr>
      <vt:lpstr>Looking for Opportunities for Engagement in Social Interactions</vt:lpstr>
      <vt:lpstr>PowerPoint Presentation</vt:lpstr>
      <vt:lpstr>Assisting Social Interactions</vt:lpstr>
      <vt:lpstr>PowerPoint Presentation</vt:lpstr>
      <vt:lpstr>Activity: Assistance in Social Interactions</vt:lpstr>
      <vt:lpstr>Using Graded Assistance in Social Interactions</vt:lpstr>
      <vt:lpstr>Communication and Active Support</vt:lpstr>
      <vt:lpstr>PowerPoint Presentation</vt:lpstr>
      <vt:lpstr>Adjusting Your Communication</vt:lpstr>
      <vt:lpstr>Verbal Communication</vt:lpstr>
      <vt:lpstr>Using Other Forms of Communication</vt:lpstr>
      <vt:lpstr>Supporting a Group of People to be Engaged</vt:lpstr>
      <vt:lpstr>PowerPoint Presentation</vt:lpstr>
      <vt:lpstr>Different Support Needs within the Group</vt:lpstr>
      <vt:lpstr>PowerPoint Presentation</vt:lpstr>
      <vt:lpstr>Activity: Supporting a Group</vt:lpstr>
      <vt:lpstr>Connecting Active Support with Other Person Centred Practices</vt:lpstr>
      <vt:lpstr>PowerPoint Presentation</vt:lpstr>
      <vt:lpstr>PowerPoint Presentation</vt:lpstr>
      <vt:lpstr>PowerPoint Presentation</vt:lpstr>
      <vt:lpstr>Improving Active Support Over Time</vt:lpstr>
      <vt:lpstr>PowerPoint Presentation</vt:lpstr>
      <vt:lpstr>Reflecting on Practice to Develop Active Support</vt:lpstr>
      <vt:lpstr>PowerPoint Presentation</vt:lpstr>
      <vt:lpstr>Activity: Improving practice</vt:lpstr>
      <vt:lpstr>Implementing and Maintaining Active Support</vt:lpstr>
      <vt:lpstr>Activity: Resistance to Active Support</vt:lpstr>
      <vt:lpstr>Recap</vt:lpstr>
      <vt:lpstr>Further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Lincoln Humphreys</dc:creator>
  <cp:lastModifiedBy>Lincoln Humphreys</cp:lastModifiedBy>
  <cp:revision>6</cp:revision>
  <dcterms:created xsi:type="dcterms:W3CDTF">2022-08-02T22:50:10Z</dcterms:created>
  <dcterms:modified xsi:type="dcterms:W3CDTF">2023-02-02T04:00:10Z</dcterms:modified>
</cp:coreProperties>
</file>