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0"/>
  </p:notesMasterIdLst>
  <p:handoutMasterIdLst>
    <p:handoutMasterId r:id="rId51"/>
  </p:handoutMasterIdLst>
  <p:sldIdLst>
    <p:sldId id="399" r:id="rId3"/>
    <p:sldId id="421" r:id="rId4"/>
    <p:sldId id="422" r:id="rId5"/>
    <p:sldId id="687" r:id="rId6"/>
    <p:sldId id="683" r:id="rId7"/>
    <p:sldId id="425" r:id="rId8"/>
    <p:sldId id="665" r:id="rId9"/>
    <p:sldId id="673" r:id="rId10"/>
    <p:sldId id="426" r:id="rId11"/>
    <p:sldId id="577" r:id="rId12"/>
    <p:sldId id="688" r:id="rId13"/>
    <p:sldId id="587" r:id="rId14"/>
    <p:sldId id="579" r:id="rId15"/>
    <p:sldId id="588" r:id="rId16"/>
    <p:sldId id="590" r:id="rId17"/>
    <p:sldId id="690" r:id="rId18"/>
    <p:sldId id="691" r:id="rId19"/>
    <p:sldId id="692" r:id="rId20"/>
    <p:sldId id="597" r:id="rId21"/>
    <p:sldId id="593" r:id="rId22"/>
    <p:sldId id="693" r:id="rId23"/>
    <p:sldId id="595" r:id="rId24"/>
    <p:sldId id="675" r:id="rId25"/>
    <p:sldId id="655" r:id="rId26"/>
    <p:sldId id="598" r:id="rId27"/>
    <p:sldId id="674" r:id="rId28"/>
    <p:sldId id="600" r:id="rId29"/>
    <p:sldId id="601" r:id="rId30"/>
    <p:sldId id="686" r:id="rId31"/>
    <p:sldId id="602" r:id="rId32"/>
    <p:sldId id="684" r:id="rId33"/>
    <p:sldId id="654" r:id="rId34"/>
    <p:sldId id="604" r:id="rId35"/>
    <p:sldId id="605" r:id="rId36"/>
    <p:sldId id="694" r:id="rId37"/>
    <p:sldId id="606" r:id="rId38"/>
    <p:sldId id="608" r:id="rId39"/>
    <p:sldId id="680" r:id="rId40"/>
    <p:sldId id="671" r:id="rId41"/>
    <p:sldId id="609" r:id="rId42"/>
    <p:sldId id="610" r:id="rId43"/>
    <p:sldId id="696" r:id="rId44"/>
    <p:sldId id="611" r:id="rId45"/>
    <p:sldId id="685" r:id="rId46"/>
    <p:sldId id="661" r:id="rId47"/>
    <p:sldId id="612" r:id="rId48"/>
    <p:sldId id="61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7F9842-D28E-8670-B444-4D63BF722A93}" name="Lincoln Humphreys" initials="LH" userId="S::L2Humphreys@ltu.edu.au::8d2fc615-c5f2-437e-819c-7db3b79a6a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9A994-8458-8B4C-83FF-FD9734DB77B2}" v="2" dt="2023-02-01T23:28:32.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46" autoAdjust="0"/>
    <p:restoredTop sz="74270" autoAdjust="0"/>
  </p:normalViewPr>
  <p:slideViewPr>
    <p:cSldViewPr snapToGrid="0">
      <p:cViewPr varScale="1">
        <p:scale>
          <a:sx n="46" d="100"/>
          <a:sy n="46" d="100"/>
        </p:scale>
        <p:origin x="1680" y="4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5798"/>
    </p:cViewPr>
  </p:sorterViewPr>
  <p:notesViewPr>
    <p:cSldViewPr snapToGrid="0">
      <p:cViewPr varScale="1">
        <p:scale>
          <a:sx n="152" d="100"/>
          <a:sy n="152" d="100"/>
        </p:scale>
        <p:origin x="41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5EE6CE-E569-B5D4-76D9-6EF3975FD1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4C7E7603-60CF-3BE2-70B0-DF36F6386B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934F70-6A34-4B59-AEF0-15A97F28385D}" type="datetimeFigureOut">
              <a:rPr lang="en-AU" smtClean="0"/>
              <a:t>02/02/2023</a:t>
            </a:fld>
            <a:endParaRPr lang="en-AU"/>
          </a:p>
        </p:txBody>
      </p:sp>
      <p:sp>
        <p:nvSpPr>
          <p:cNvPr id="4" name="Footer Placeholder 3">
            <a:extLst>
              <a:ext uri="{FF2B5EF4-FFF2-40B4-BE49-F238E27FC236}">
                <a16:creationId xmlns:a16="http://schemas.microsoft.com/office/drawing/2014/main" id="{2E2ACACE-E81F-07C7-EEC7-195CE265A5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C158160-2D4B-B124-DC50-D03D501380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B4236A-6E88-4CC1-8285-D9B32E6E727C}" type="slidenum">
              <a:rPr lang="en-AU" smtClean="0"/>
              <a:t>‹#›</a:t>
            </a:fld>
            <a:endParaRPr lang="en-AU"/>
          </a:p>
        </p:txBody>
      </p:sp>
    </p:spTree>
    <p:extLst>
      <p:ext uri="{BB962C8B-B14F-4D97-AF65-F5344CB8AC3E}">
        <p14:creationId xmlns:p14="http://schemas.microsoft.com/office/powerpoint/2010/main" val="3049122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E13C-5CD4-4691-B088-268281800163}" type="datetimeFigureOut">
              <a:rPr lang="en-AU" smtClean="0"/>
              <a:t>02/02/2023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8AD52-82C3-47DF-AE93-D9241F40D96A}" type="slidenum">
              <a:rPr lang="en-AU" smtClean="0"/>
              <a:t>‹#›</a:t>
            </a:fld>
            <a:endParaRPr lang="en-AU"/>
          </a:p>
        </p:txBody>
      </p:sp>
    </p:spTree>
    <p:extLst>
      <p:ext uri="{BB962C8B-B14F-4D97-AF65-F5344CB8AC3E}">
        <p14:creationId xmlns:p14="http://schemas.microsoft.com/office/powerpoint/2010/main" val="386645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B2D15-1E0D-4625-A70A-0779192DA86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39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Main message –why people are disengaged – it’s not a choice  they need support to be engaged, staff need to pay attention</a:t>
            </a:r>
          </a:p>
          <a:p>
            <a:r>
              <a:rPr lang="en-AU" dirty="0"/>
              <a:t>You may want to expand depending on the audience differences between people with mild and more severe intellectual disability.  </a:t>
            </a:r>
          </a:p>
          <a:p>
            <a:r>
              <a:rPr lang="en-AU" dirty="0"/>
              <a:t>- that people with mild intellectual disability may be engaged in passive leisure or simple activities with the right support they could be engaged in more challenging activities if supported to do so</a:t>
            </a:r>
          </a:p>
          <a:p>
            <a:endParaRPr lang="en-AU" dirty="0"/>
          </a:p>
        </p:txBody>
      </p:sp>
      <p:sp>
        <p:nvSpPr>
          <p:cNvPr id="4" name="Slide Number Placeholder 3"/>
          <p:cNvSpPr>
            <a:spLocks noGrp="1"/>
          </p:cNvSpPr>
          <p:nvPr>
            <p:ph type="sldNum" sz="quarter" idx="5"/>
          </p:nvPr>
        </p:nvSpPr>
        <p:spPr/>
        <p:txBody>
          <a:bodyPr/>
          <a:lstStyle/>
          <a:p>
            <a:fld id="{1D68AD52-82C3-47DF-AE93-D9241F40D96A}" type="slidenum">
              <a:rPr lang="en-AU" smtClean="0"/>
              <a:t>11</a:t>
            </a:fld>
            <a:endParaRPr lang="en-AU" dirty="0"/>
          </a:p>
        </p:txBody>
      </p:sp>
    </p:spTree>
    <p:extLst>
      <p:ext uri="{BB962C8B-B14F-4D97-AF65-F5344CB8AC3E}">
        <p14:creationId xmlns:p14="http://schemas.microsoft.com/office/powerpoint/2010/main" val="26601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Handout should be printed out for this </a:t>
            </a:r>
            <a:r>
              <a:rPr lang="en-US" altLang="en-US" dirty="0" err="1"/>
              <a:t>actvit</a:t>
            </a:r>
            <a:endParaRPr lang="en-US" altLang="en-US" dirty="0"/>
          </a:p>
          <a:p>
            <a:r>
              <a:rPr lang="en-US" altLang="en-US" dirty="0"/>
              <a:t>Examples of engagement in meaningful activity – participants use the checklist</a:t>
            </a:r>
            <a:r>
              <a:rPr lang="en-US" altLang="en-US" baseline="0" dirty="0"/>
              <a:t> </a:t>
            </a:r>
            <a:r>
              <a:rPr lang="en-US" altLang="en-US" dirty="0"/>
              <a:t>and decide yes or no based on the brief scenario.  </a:t>
            </a:r>
          </a:p>
          <a:p>
            <a:r>
              <a:rPr lang="en-US" altLang="en-US" dirty="0"/>
              <a:t>Can be done individually,</a:t>
            </a:r>
            <a:r>
              <a:rPr lang="en-US" altLang="en-US" baseline="0" dirty="0"/>
              <a:t> or as pairs.  Then feedback to group – ask each pair to talk about the answers to 2 of the scenarios.</a:t>
            </a:r>
          </a:p>
          <a:p>
            <a:r>
              <a:rPr lang="en-AU" dirty="0"/>
              <a:t>Good discussion to draw out things that are meaningful activities and difference between this and passive watching etc. </a:t>
            </a:r>
          </a:p>
          <a:p>
            <a:r>
              <a:rPr lang="en-AU" dirty="0"/>
              <a:t>Use next slide to recap if 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01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not need this slide – just has more examples of meaningful activities </a:t>
            </a:r>
          </a:p>
        </p:txBody>
      </p:sp>
      <p:sp>
        <p:nvSpPr>
          <p:cNvPr id="4" name="Slide Number Placeholder 3"/>
          <p:cNvSpPr>
            <a:spLocks noGrp="1"/>
          </p:cNvSpPr>
          <p:nvPr>
            <p:ph type="sldNum" sz="quarter" idx="5"/>
          </p:nvPr>
        </p:nvSpPr>
        <p:spPr/>
        <p:txBody>
          <a:bodyPr/>
          <a:lstStyle/>
          <a:p>
            <a:fld id="{1D68AD52-82C3-47DF-AE93-D9241F40D96A}" type="slidenum">
              <a:rPr lang="en-AU" smtClean="0"/>
              <a:t>13</a:t>
            </a:fld>
            <a:endParaRPr lang="en-AU" dirty="0"/>
          </a:p>
        </p:txBody>
      </p:sp>
    </p:spTree>
    <p:extLst>
      <p:ext uri="{BB962C8B-B14F-4D97-AF65-F5344CB8AC3E}">
        <p14:creationId xmlns:p14="http://schemas.microsoft.com/office/powerpoint/2010/main" val="128004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Message  - developed over a long period – take advantage of opportunities to be engaged in everyday things rather than waiting for special things to happen – eg  waiting all day for a 30 min activity session run by a specialist</a:t>
            </a:r>
          </a:p>
          <a:p>
            <a:r>
              <a:rPr lang="en-AU" dirty="0"/>
              <a:t>For audience who have experience of Active Support reassure no longer using paperwork and there is more focus on doing Active Support and support for staff to do it. </a:t>
            </a:r>
          </a:p>
          <a:p>
            <a:r>
              <a:rPr lang="en-AU" dirty="0"/>
              <a:t>Two models – caused confusion – too much paperwork in the Welsh model</a:t>
            </a:r>
          </a:p>
          <a:p>
            <a:r>
              <a:rPr lang="en-AU" dirty="0"/>
              <a:t>Not well implemented in Australia no follow up to training or support to staff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Main message - There is a lot of evidence about Active Support, if done well by staff it has good outcomes </a:t>
            </a:r>
          </a:p>
          <a:p>
            <a:r>
              <a:rPr lang="en-AU" dirty="0"/>
              <a:t>Best outcomes for people with severe and profound intellectual disability </a:t>
            </a:r>
          </a:p>
          <a:p>
            <a:r>
              <a:rPr lang="en-AU" dirty="0"/>
              <a:t>Good outcomes for staff also</a:t>
            </a:r>
          </a:p>
          <a:p>
            <a:r>
              <a:rPr lang="en-AU" dirty="0"/>
              <a:t>Only staff practice with evidence – out of all the factors Active Support makes the most difference to Q o L </a:t>
            </a:r>
          </a:p>
          <a:p>
            <a:r>
              <a:rPr lang="en-AU" dirty="0"/>
              <a:t>Has stronger evidence than PBS and PCP.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338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Main message if you don’t do Active Support you end up doing everything for people and treating them like furniture.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256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in this table, it draws out what is important about Doing and not doing Active Support so worth talking through comparing one with the other on the three domains</a:t>
            </a:r>
          </a:p>
        </p:txBody>
      </p:sp>
      <p:sp>
        <p:nvSpPr>
          <p:cNvPr id="4" name="Slide Number Placeholder 3"/>
          <p:cNvSpPr>
            <a:spLocks noGrp="1"/>
          </p:cNvSpPr>
          <p:nvPr>
            <p:ph type="sldNum" sz="quarter" idx="5"/>
          </p:nvPr>
        </p:nvSpPr>
        <p:spPr/>
        <p:txBody>
          <a:bodyPr/>
          <a:lstStyle/>
          <a:p>
            <a:fld id="{1D68AD52-82C3-47DF-AE93-D9241F40D96A}" type="slidenum">
              <a:rPr lang="en-AU" smtClean="0"/>
              <a:t>17</a:t>
            </a:fld>
            <a:endParaRPr lang="en-AU" dirty="0"/>
          </a:p>
        </p:txBody>
      </p:sp>
    </p:spTree>
    <p:extLst>
      <p:ext uri="{BB962C8B-B14F-4D97-AF65-F5344CB8AC3E}">
        <p14:creationId xmlns:p14="http://schemas.microsoft.com/office/powerpoint/2010/main" val="2598192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 to draw out the distinctions and process understanding of AS</a:t>
            </a:r>
          </a:p>
        </p:txBody>
      </p:sp>
      <p:sp>
        <p:nvSpPr>
          <p:cNvPr id="4" name="Slide Number Placeholder 3"/>
          <p:cNvSpPr>
            <a:spLocks noGrp="1"/>
          </p:cNvSpPr>
          <p:nvPr>
            <p:ph type="sldNum" sz="quarter" idx="5"/>
          </p:nvPr>
        </p:nvSpPr>
        <p:spPr/>
        <p:txBody>
          <a:bodyPr/>
          <a:lstStyle/>
          <a:p>
            <a:fld id="{1D68AD52-82C3-47DF-AE93-D9241F40D96A}" type="slidenum">
              <a:rPr lang="en-AU" smtClean="0"/>
              <a:t>18</a:t>
            </a:fld>
            <a:endParaRPr lang="en-AU" dirty="0"/>
          </a:p>
        </p:txBody>
      </p:sp>
    </p:spTree>
    <p:extLst>
      <p:ext uri="{BB962C8B-B14F-4D97-AF65-F5344CB8AC3E}">
        <p14:creationId xmlns:p14="http://schemas.microsoft.com/office/powerpoint/2010/main" val="428298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segment going to introduce four essentials and talk about how can use these to do Active Support </a:t>
            </a:r>
          </a:p>
          <a:p>
            <a:r>
              <a:rPr lang="en-US" dirty="0"/>
              <a:t>Introduce each as one liner and then focus on Every Moment Has Potential these are written so they indicate what the staff member should do –use this phrasing</a:t>
            </a:r>
          </a:p>
        </p:txBody>
      </p:sp>
      <p:sp>
        <p:nvSpPr>
          <p:cNvPr id="4" name="Slide Number Placeholder 3"/>
          <p:cNvSpPr>
            <a:spLocks noGrp="1"/>
          </p:cNvSpPr>
          <p:nvPr>
            <p:ph type="sldNum" sz="quarter" idx="5"/>
          </p:nvPr>
        </p:nvSpPr>
        <p:spPr/>
        <p:txBody>
          <a:bodyPr/>
          <a:lstStyle/>
          <a:p>
            <a:fld id="{1D68AD52-82C3-47DF-AE93-D9241F40D96A}" type="slidenum">
              <a:rPr lang="en-AU" smtClean="0"/>
              <a:t>19</a:t>
            </a:fld>
            <a:endParaRPr lang="en-AU" dirty="0"/>
          </a:p>
        </p:txBody>
      </p:sp>
    </p:spTree>
    <p:extLst>
      <p:ext uri="{BB962C8B-B14F-4D97-AF65-F5344CB8AC3E}">
        <p14:creationId xmlns:p14="http://schemas.microsoft.com/office/powerpoint/2010/main" val="1704772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tx1"/>
                </a:solidFill>
                <a:latin typeface="+mn-lt"/>
              </a:rPr>
              <a:t>Give an example for each of these points and the ask participants to think of other examples </a:t>
            </a:r>
          </a:p>
          <a:p>
            <a:r>
              <a:rPr lang="en-AU" sz="1200" dirty="0">
                <a:solidFill>
                  <a:schemeClr val="tx1"/>
                </a:solidFill>
                <a:latin typeface="+mn-lt"/>
              </a:rPr>
              <a:t>preparing breakfast, choosing clothes to wear, collecting mail, answering the phone, watering plants, emptying bins, writing a shopping list and purchasing items, </a:t>
            </a:r>
          </a:p>
          <a:p>
            <a:r>
              <a:rPr lang="en-AU" sz="1200" dirty="0">
                <a:solidFill>
                  <a:schemeClr val="tx1"/>
                </a:solidFill>
                <a:latin typeface="+mn-lt"/>
              </a:rPr>
              <a:t>Steps involved in cooking, or washing </a:t>
            </a:r>
          </a:p>
          <a:p>
            <a:r>
              <a:rPr lang="en-AU" sz="1200" dirty="0">
                <a:solidFill>
                  <a:schemeClr val="tx1"/>
                </a:solidFill>
                <a:latin typeface="+mn-lt"/>
              </a:rPr>
              <a:t>Introduce next video which explains every moment has potential and ask the questions </a:t>
            </a:r>
          </a:p>
          <a:p>
            <a:endParaRPr lang="en-US" dirty="0"/>
          </a:p>
        </p:txBody>
      </p:sp>
      <p:sp>
        <p:nvSpPr>
          <p:cNvPr id="4" name="Slide Number Placeholder 3"/>
          <p:cNvSpPr>
            <a:spLocks noGrp="1"/>
          </p:cNvSpPr>
          <p:nvPr>
            <p:ph type="sldNum" sz="quarter" idx="5"/>
          </p:nvPr>
        </p:nvSpPr>
        <p:spPr/>
        <p:txBody>
          <a:bodyPr/>
          <a:lstStyle/>
          <a:p>
            <a:fld id="{1D68AD52-82C3-47DF-AE93-D9241F40D96A}" type="slidenum">
              <a:rPr lang="en-AU" smtClean="0"/>
              <a:t>20</a:t>
            </a:fld>
            <a:endParaRPr lang="en-AU" dirty="0"/>
          </a:p>
        </p:txBody>
      </p:sp>
    </p:spTree>
    <p:extLst>
      <p:ext uri="{BB962C8B-B14F-4D97-AF65-F5344CB8AC3E}">
        <p14:creationId xmlns:p14="http://schemas.microsoft.com/office/powerpoint/2010/main" val="336456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You will need 5.5 hours including breaks.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You may want to add in the timetable for the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B2D15-1E0D-4625-A70A-0779192DA86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548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always be aware of how you can involve a person in task</a:t>
            </a:r>
          </a:p>
          <a:p>
            <a:r>
              <a:rPr lang="en-US" dirty="0"/>
              <a:t>Example of breaking a task into steps – people don’t have to be able to do steps independently,  but sometimes they will only need support for some steps</a:t>
            </a:r>
          </a:p>
          <a:p>
            <a:r>
              <a:rPr lang="en-US" dirty="0"/>
              <a:t>Introduce the video  and what to look for </a:t>
            </a:r>
          </a:p>
        </p:txBody>
      </p:sp>
      <p:sp>
        <p:nvSpPr>
          <p:cNvPr id="4" name="Slide Number Placeholder 3"/>
          <p:cNvSpPr>
            <a:spLocks noGrp="1"/>
          </p:cNvSpPr>
          <p:nvPr>
            <p:ph type="sldNum" sz="quarter" idx="5"/>
          </p:nvPr>
        </p:nvSpPr>
        <p:spPr/>
        <p:txBody>
          <a:bodyPr/>
          <a:lstStyle/>
          <a:p>
            <a:fld id="{1D68AD52-82C3-47DF-AE93-D9241F40D96A}" type="slidenum">
              <a:rPr lang="en-AU" smtClean="0"/>
              <a:t>22</a:t>
            </a:fld>
            <a:endParaRPr lang="en-AU" dirty="0"/>
          </a:p>
        </p:txBody>
      </p:sp>
    </p:spTree>
    <p:extLst>
      <p:ext uri="{BB962C8B-B14F-4D97-AF65-F5344CB8AC3E}">
        <p14:creationId xmlns:p14="http://schemas.microsoft.com/office/powerpoint/2010/main" val="433288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of the video  -  depending on the audience you could also get people to think about someone they work with  and how they could create opportunities  or which might be missed </a:t>
            </a:r>
          </a:p>
        </p:txBody>
      </p:sp>
      <p:sp>
        <p:nvSpPr>
          <p:cNvPr id="4" name="Slide Number Placeholder 3"/>
          <p:cNvSpPr>
            <a:spLocks noGrp="1"/>
          </p:cNvSpPr>
          <p:nvPr>
            <p:ph type="sldNum" sz="quarter" idx="5"/>
          </p:nvPr>
        </p:nvSpPr>
        <p:spPr/>
        <p:txBody>
          <a:bodyPr/>
          <a:lstStyle/>
          <a:p>
            <a:fld id="{1D68AD52-82C3-47DF-AE93-D9241F40D96A}" type="slidenum">
              <a:rPr lang="en-AU" smtClean="0"/>
              <a:t>24</a:t>
            </a:fld>
            <a:endParaRPr lang="en-AU" dirty="0"/>
          </a:p>
        </p:txBody>
      </p:sp>
    </p:spTree>
    <p:extLst>
      <p:ext uri="{BB962C8B-B14F-4D97-AF65-F5344CB8AC3E}">
        <p14:creationId xmlns:p14="http://schemas.microsoft.com/office/powerpoint/2010/main" val="2187760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Message. – engagement is not only about tasks and chores its also being social interaction </a:t>
            </a:r>
          </a:p>
          <a:p>
            <a:r>
              <a:rPr lang="en-AU" dirty="0"/>
              <a:t>Opportunities for engagement in tasks and interaction are in the community as well as at home, </a:t>
            </a:r>
          </a:p>
        </p:txBody>
      </p:sp>
      <p:sp>
        <p:nvSpPr>
          <p:cNvPr id="4" name="Slide Number Placeholder 3"/>
          <p:cNvSpPr>
            <a:spLocks noGrp="1"/>
          </p:cNvSpPr>
          <p:nvPr>
            <p:ph type="sldNum" sz="quarter" idx="5"/>
          </p:nvPr>
        </p:nvSpPr>
        <p:spPr/>
        <p:txBody>
          <a:bodyPr/>
          <a:lstStyle/>
          <a:p>
            <a:fld id="{1D68AD52-82C3-47DF-AE93-D9241F40D96A}" type="slidenum">
              <a:rPr lang="en-AU" smtClean="0"/>
              <a:t>25</a:t>
            </a:fld>
            <a:endParaRPr lang="en-AU" dirty="0"/>
          </a:p>
        </p:txBody>
      </p:sp>
    </p:spTree>
    <p:extLst>
      <p:ext uri="{BB962C8B-B14F-4D97-AF65-F5344CB8AC3E}">
        <p14:creationId xmlns:p14="http://schemas.microsoft.com/office/powerpoint/2010/main" val="863100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groups or pairs. Focus on applying EMHP to the people each participant supports.</a:t>
            </a:r>
          </a:p>
        </p:txBody>
      </p:sp>
      <p:sp>
        <p:nvSpPr>
          <p:cNvPr id="4" name="Slide Number Placeholder 3"/>
          <p:cNvSpPr>
            <a:spLocks noGrp="1"/>
          </p:cNvSpPr>
          <p:nvPr>
            <p:ph type="sldNum" sz="quarter" idx="5"/>
          </p:nvPr>
        </p:nvSpPr>
        <p:spPr/>
        <p:txBody>
          <a:bodyPr/>
          <a:lstStyle/>
          <a:p>
            <a:fld id="{1D68AD52-82C3-47DF-AE93-D9241F40D96A}" type="slidenum">
              <a:rPr lang="en-AU" smtClean="0"/>
              <a:t>26</a:t>
            </a:fld>
            <a:endParaRPr lang="en-AU" dirty="0"/>
          </a:p>
        </p:txBody>
      </p:sp>
    </p:spTree>
    <p:extLst>
      <p:ext uri="{BB962C8B-B14F-4D97-AF65-F5344CB8AC3E}">
        <p14:creationId xmlns:p14="http://schemas.microsoft.com/office/powerpoint/2010/main" val="3088916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Opportunities are available and you can also create them.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58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second essential is Graded assistance to endure success</a:t>
            </a:r>
          </a:p>
          <a:p>
            <a:r>
              <a:rPr lang="en-AU" dirty="0"/>
              <a:t>Message define Graded assistance – use this consistently, </a:t>
            </a:r>
          </a:p>
          <a:p>
            <a:r>
              <a:rPr lang="en-AU" dirty="0"/>
              <a:t>Explaining there are different types of assistance – </a:t>
            </a:r>
          </a:p>
          <a:p>
            <a:r>
              <a:rPr lang="en-AU" dirty="0"/>
              <a:t>Introduce the video which gives more examples of types of assistance and explain that the type of assistance and how much depends on the person and the task</a:t>
            </a:r>
          </a:p>
        </p:txBody>
      </p:sp>
      <p:sp>
        <p:nvSpPr>
          <p:cNvPr id="4" name="Slide Number Placeholder 3"/>
          <p:cNvSpPr>
            <a:spLocks noGrp="1"/>
          </p:cNvSpPr>
          <p:nvPr>
            <p:ph type="sldNum" sz="quarter" idx="5"/>
          </p:nvPr>
        </p:nvSpPr>
        <p:spPr/>
        <p:txBody>
          <a:bodyPr/>
          <a:lstStyle/>
          <a:p>
            <a:fld id="{1D68AD52-82C3-47DF-AE93-D9241F40D96A}" type="slidenum">
              <a:rPr lang="en-AU" smtClean="0"/>
              <a:t>28</a:t>
            </a:fld>
            <a:endParaRPr lang="en-AU" dirty="0"/>
          </a:p>
        </p:txBody>
      </p:sp>
    </p:spTree>
    <p:extLst>
      <p:ext uri="{BB962C8B-B14F-4D97-AF65-F5344CB8AC3E}">
        <p14:creationId xmlns:p14="http://schemas.microsoft.com/office/powerpoint/2010/main" val="243316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everyone will need a different type of assistance and different amounts </a:t>
            </a:r>
          </a:p>
          <a:p>
            <a:r>
              <a:rPr lang="en-US" dirty="0"/>
              <a:t>It is hard to judge the right amount  - if you misjudge it has an impact on the person either they don’t participate as much as they could or they fail in doing the task</a:t>
            </a:r>
          </a:p>
          <a:p>
            <a:r>
              <a:rPr lang="en-US" dirty="0"/>
              <a:t>Introduce the next video which has more examples of graded assistance </a:t>
            </a:r>
          </a:p>
          <a:p>
            <a:r>
              <a:rPr lang="en-US" dirty="0"/>
              <a:t>Ask participants to watch for the different types of assistance that was provided by staff </a:t>
            </a:r>
          </a:p>
        </p:txBody>
      </p:sp>
      <p:sp>
        <p:nvSpPr>
          <p:cNvPr id="4" name="Slide Number Placeholder 3"/>
          <p:cNvSpPr>
            <a:spLocks noGrp="1"/>
          </p:cNvSpPr>
          <p:nvPr>
            <p:ph type="sldNum" sz="quarter" idx="5"/>
          </p:nvPr>
        </p:nvSpPr>
        <p:spPr/>
        <p:txBody>
          <a:bodyPr/>
          <a:lstStyle/>
          <a:p>
            <a:fld id="{1D68AD52-82C3-47DF-AE93-D9241F40D96A}" type="slidenum">
              <a:rPr lang="en-AU" smtClean="0"/>
              <a:t>30</a:t>
            </a:fld>
            <a:endParaRPr lang="en-AU" dirty="0"/>
          </a:p>
        </p:txBody>
      </p:sp>
    </p:spTree>
    <p:extLst>
      <p:ext uri="{BB962C8B-B14F-4D97-AF65-F5344CB8AC3E}">
        <p14:creationId xmlns:p14="http://schemas.microsoft.com/office/powerpoint/2010/main" val="382254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introduce into this discussion – if you don’t know a person well how might you find out more about them </a:t>
            </a:r>
          </a:p>
        </p:txBody>
      </p:sp>
      <p:sp>
        <p:nvSpPr>
          <p:cNvPr id="4" name="Slide Number Placeholder 3"/>
          <p:cNvSpPr>
            <a:spLocks noGrp="1"/>
          </p:cNvSpPr>
          <p:nvPr>
            <p:ph type="sldNum" sz="quarter" idx="5"/>
          </p:nvPr>
        </p:nvSpPr>
        <p:spPr/>
        <p:txBody>
          <a:bodyPr/>
          <a:lstStyle/>
          <a:p>
            <a:fld id="{1D68AD52-82C3-47DF-AE93-D9241F40D96A}" type="slidenum">
              <a:rPr lang="en-AU" smtClean="0"/>
              <a:t>32</a:t>
            </a:fld>
            <a:endParaRPr lang="en-AU" dirty="0"/>
          </a:p>
        </p:txBody>
      </p:sp>
    </p:spTree>
    <p:extLst>
      <p:ext uri="{BB962C8B-B14F-4D97-AF65-F5344CB8AC3E}">
        <p14:creationId xmlns:p14="http://schemas.microsoft.com/office/powerpoint/2010/main" val="402376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Essential message,  people make lots of choices often don’t realize they  are doing this.  Introduce the term preferences, what it feels like when you can’t have your preferences –frustrating -  main ideas  how to support choice – options, understanding what’s on offer and respecting choice. </a:t>
            </a:r>
          </a:p>
          <a:p>
            <a:r>
              <a:rPr lang="en-US" dirty="0"/>
              <a:t>More than one option example.  Not do you want a shower but do you want a shower now or later</a:t>
            </a:r>
          </a:p>
          <a:p>
            <a:r>
              <a:rPr lang="en-US" dirty="0"/>
              <a:t>Also a passing link to supported decision making </a:t>
            </a:r>
          </a:p>
          <a:p>
            <a:r>
              <a:rPr lang="en-US" dirty="0"/>
              <a:t>Introduce the video</a:t>
            </a:r>
          </a:p>
        </p:txBody>
      </p:sp>
      <p:sp>
        <p:nvSpPr>
          <p:cNvPr id="4" name="Slide Number Placeholder 3"/>
          <p:cNvSpPr>
            <a:spLocks noGrp="1"/>
          </p:cNvSpPr>
          <p:nvPr>
            <p:ph type="sldNum" sz="quarter" idx="5"/>
          </p:nvPr>
        </p:nvSpPr>
        <p:spPr/>
        <p:txBody>
          <a:bodyPr/>
          <a:lstStyle/>
          <a:p>
            <a:fld id="{1D68AD52-82C3-47DF-AE93-D9241F40D96A}" type="slidenum">
              <a:rPr lang="en-AU" smtClean="0"/>
              <a:t>34</a:t>
            </a:fld>
            <a:endParaRPr lang="en-AU" dirty="0"/>
          </a:p>
        </p:txBody>
      </p:sp>
    </p:spTree>
    <p:extLst>
      <p:ext uri="{BB962C8B-B14F-4D97-AF65-F5344CB8AC3E}">
        <p14:creationId xmlns:p14="http://schemas.microsoft.com/office/powerpoint/2010/main" val="2032120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not need this but may be useful </a:t>
            </a:r>
          </a:p>
        </p:txBody>
      </p:sp>
      <p:sp>
        <p:nvSpPr>
          <p:cNvPr id="4" name="Slide Number Placeholder 3"/>
          <p:cNvSpPr>
            <a:spLocks noGrp="1"/>
          </p:cNvSpPr>
          <p:nvPr>
            <p:ph type="sldNum" sz="quarter" idx="5"/>
          </p:nvPr>
        </p:nvSpPr>
        <p:spPr/>
        <p:txBody>
          <a:bodyPr/>
          <a:lstStyle/>
          <a:p>
            <a:fld id="{1D68AD52-82C3-47DF-AE93-D9241F40D96A}" type="slidenum">
              <a:rPr lang="en-AU" smtClean="0"/>
              <a:t>35</a:t>
            </a:fld>
            <a:endParaRPr lang="en-AU" dirty="0"/>
          </a:p>
        </p:txBody>
      </p:sp>
    </p:spTree>
    <p:extLst>
      <p:ext uri="{BB962C8B-B14F-4D97-AF65-F5344CB8AC3E}">
        <p14:creationId xmlns:p14="http://schemas.microsoft.com/office/powerpoint/2010/main" val="163403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Important for people to introduce themselves so they can know each other and the trainer knows who the audience is. This will help to anticipate the types of questions that might arise and tailor answers to participants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Also it sets the expectation that people will talk to the group and helps them to become comfortable with this early.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Please allow time for the introductions and that this is done properly at it can help set the tone for the rest of the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B2D15-1E0D-4625-A70A-0779192DA86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57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basic ideas about communicating in different ways to make sure a person understand – Not everyone understands words!</a:t>
            </a:r>
          </a:p>
          <a:p>
            <a:r>
              <a:rPr lang="en-US" dirty="0"/>
              <a:t>Some people can only make choices between two options for others more options isn’t a problem</a:t>
            </a:r>
          </a:p>
        </p:txBody>
      </p:sp>
      <p:sp>
        <p:nvSpPr>
          <p:cNvPr id="4" name="Slide Number Placeholder 3"/>
          <p:cNvSpPr>
            <a:spLocks noGrp="1"/>
          </p:cNvSpPr>
          <p:nvPr>
            <p:ph type="sldNum" sz="quarter" idx="5"/>
          </p:nvPr>
        </p:nvSpPr>
        <p:spPr/>
        <p:txBody>
          <a:bodyPr/>
          <a:lstStyle/>
          <a:p>
            <a:fld id="{1D68AD52-82C3-47DF-AE93-D9241F40D96A}" type="slidenum">
              <a:rPr lang="en-AU" smtClean="0"/>
              <a:t>36</a:t>
            </a:fld>
            <a:endParaRPr lang="en-AU" dirty="0"/>
          </a:p>
        </p:txBody>
      </p:sp>
    </p:spTree>
    <p:extLst>
      <p:ext uri="{BB962C8B-B14F-4D97-AF65-F5344CB8AC3E}">
        <p14:creationId xmlns:p14="http://schemas.microsoft.com/office/powerpoint/2010/main" val="1047911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Message – make sure you have understood preferences, people express them in different ways</a:t>
            </a:r>
          </a:p>
          <a:p>
            <a:r>
              <a:rPr lang="en-AU" dirty="0"/>
              <a:t>Intro the video examples of staff supporting choice and control  Ask participants to think about </a:t>
            </a:r>
          </a:p>
          <a:p>
            <a:pPr marL="0" lvl="0" indent="0">
              <a:lnSpc>
                <a:spcPct val="107000"/>
              </a:lnSpc>
              <a:buFontTx/>
              <a:buNone/>
            </a:pPr>
            <a:r>
              <a:rPr lang="en-AU"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How did the support workers provide opportunities to make choice?</a:t>
            </a:r>
            <a:endParaRPr lang="en-AU"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Tx/>
              <a:buNone/>
            </a:pPr>
            <a:r>
              <a:rPr lang="en-AU"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How did each person communicate their choice?</a:t>
            </a:r>
            <a:endParaRPr lang="en-AU"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Tx/>
              <a:buNone/>
            </a:pPr>
            <a:r>
              <a:rPr lang="en-AU"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Did each person have choice and exercise control?</a:t>
            </a:r>
            <a:endParaRPr lang="en-AU"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24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discussion on the video</a:t>
            </a:r>
          </a:p>
        </p:txBody>
      </p:sp>
      <p:sp>
        <p:nvSpPr>
          <p:cNvPr id="4" name="Slide Number Placeholder 3"/>
          <p:cNvSpPr>
            <a:spLocks noGrp="1"/>
          </p:cNvSpPr>
          <p:nvPr>
            <p:ph type="sldNum" sz="quarter" idx="5"/>
          </p:nvPr>
        </p:nvSpPr>
        <p:spPr/>
        <p:txBody>
          <a:bodyPr/>
          <a:lstStyle/>
          <a:p>
            <a:fld id="{1D68AD52-82C3-47DF-AE93-D9241F40D96A}" type="slidenum">
              <a:rPr lang="en-AU" smtClean="0"/>
              <a:t>39</a:t>
            </a:fld>
            <a:endParaRPr lang="en-AU" dirty="0"/>
          </a:p>
        </p:txBody>
      </p:sp>
    </p:spTree>
    <p:extLst>
      <p:ext uri="{BB962C8B-B14F-4D97-AF65-F5344CB8AC3E}">
        <p14:creationId xmlns:p14="http://schemas.microsoft.com/office/powerpoint/2010/main" val="3215952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Calibri" panose="020F0502020204030204" pitchFamily="34" charset="0"/>
              </a:rPr>
              <a:t>Introduce idea of little and often – note it can be confusing as it has several different elements these are set out in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Calibri" panose="020F0502020204030204" pitchFamily="34" charset="0"/>
              </a:rPr>
              <a:t>Introduce the video which illustrates little and often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D68AD52-82C3-47DF-AE93-D9241F40D96A}" type="slidenum">
              <a:rPr lang="en-AU" smtClean="0"/>
              <a:t>41</a:t>
            </a:fld>
            <a:endParaRPr lang="en-AU" dirty="0"/>
          </a:p>
        </p:txBody>
      </p:sp>
    </p:spTree>
    <p:extLst>
      <p:ext uri="{BB962C8B-B14F-4D97-AF65-F5344CB8AC3E}">
        <p14:creationId xmlns:p14="http://schemas.microsoft.com/office/powerpoint/2010/main" val="3185379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 pay attention to how the person is responding – if they stop – its ok- leave the opportunity for them to return. -</a:t>
            </a:r>
          </a:p>
          <a:p>
            <a:r>
              <a:rPr lang="en-US" dirty="0"/>
              <a:t>People often participate in new experiences for a short time. - don’t assume they don’t like something if they stop – next time they may try for longer </a:t>
            </a:r>
          </a:p>
          <a:p>
            <a:endParaRPr lang="en-US" dirty="0"/>
          </a:p>
          <a:p>
            <a:r>
              <a:rPr lang="en-US" dirty="0"/>
              <a:t>Introduce the video, that has examples of applying little and often   - watch for how little and often is used.  Why was it important for the people in the video</a:t>
            </a:r>
          </a:p>
          <a:p>
            <a:pPr marL="457200" indent="-457200">
              <a:buFont typeface="+mj-lt"/>
              <a:buAutoNum type="arabicPeriod"/>
            </a:pPr>
            <a:endParaRPr lang="en-AU"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1D68AD52-82C3-47DF-AE93-D9241F40D96A}" type="slidenum">
              <a:rPr lang="en-AU" smtClean="0"/>
              <a:t>43</a:t>
            </a:fld>
            <a:endParaRPr lang="en-AU" dirty="0"/>
          </a:p>
        </p:txBody>
      </p:sp>
    </p:spTree>
    <p:extLst>
      <p:ext uri="{BB962C8B-B14F-4D97-AF65-F5344CB8AC3E}">
        <p14:creationId xmlns:p14="http://schemas.microsoft.com/office/powerpoint/2010/main" val="15047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messages </a:t>
            </a:r>
          </a:p>
          <a:p>
            <a:r>
              <a:rPr lang="en-AU" dirty="0"/>
              <a:t>– definition of Active Support -  be consistent use the word practice – the way staff should provide support all the time</a:t>
            </a:r>
          </a:p>
          <a:p>
            <a:pPr marL="171450" indent="-171450">
              <a:buFontTx/>
              <a:buChar char="-"/>
            </a:pPr>
            <a:r>
              <a:rPr lang="en-AU" dirty="0"/>
              <a:t>Its important because the people they support need help to do things or interact with others – they often can’t do it on their own</a:t>
            </a:r>
          </a:p>
          <a:p>
            <a:pPr marL="171450" indent="-171450">
              <a:buFontTx/>
              <a:buChar char="-"/>
            </a:pPr>
            <a:endParaRPr lang="en-AU" dirty="0"/>
          </a:p>
          <a:p>
            <a:pPr marL="171450" indent="-171450">
              <a:buFontTx/>
              <a:buChar char="-"/>
            </a:pPr>
            <a:r>
              <a:rPr lang="en-AU" dirty="0"/>
              <a:t>Point out that it is designed for people with intellectual disability – will not keep using that term just refer to the person </a:t>
            </a:r>
          </a:p>
          <a:p>
            <a:pPr marL="171450" indent="-171450">
              <a:buFontTx/>
              <a:buChar char="-"/>
            </a:pPr>
            <a:endParaRPr lang="en-AU" dirty="0"/>
          </a:p>
          <a:p>
            <a:pPr marL="171450" indent="-171450">
              <a:buFontTx/>
              <a:buChar char="-"/>
            </a:pPr>
            <a:r>
              <a:rPr lang="en-AU" dirty="0"/>
              <a:t>Introduce the video which provides lots of examples of active support and explains further why it is important and introduces the 4 essentials </a:t>
            </a:r>
          </a:p>
          <a:p>
            <a:pPr marL="171450" indent="-171450">
              <a:buFontTx/>
              <a:buChar char="-"/>
            </a:pPr>
            <a:r>
              <a:rPr lang="en-AU" dirty="0"/>
              <a:t>You can use the voice over video or select one without the commentary so you can talk about it in your own words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25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AD52-82C3-47DF-AE93-D9241F40D96A}" type="slidenum">
              <a:rPr lang="en-AU" smtClean="0"/>
              <a:t>5</a:t>
            </a:fld>
            <a:endParaRPr lang="en-AU" dirty="0"/>
          </a:p>
        </p:txBody>
      </p:sp>
    </p:spTree>
    <p:extLst>
      <p:ext uri="{BB962C8B-B14F-4D97-AF65-F5344CB8AC3E}">
        <p14:creationId xmlns:p14="http://schemas.microsoft.com/office/powerpoint/2010/main" val="182137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Main message  - define engagement  meaningful activities or social interaction   - give a couple of examples of what this might look like ahead of the video  eg cooking tea, doing the garden, playing a game – talking to a neighbour, talking to the person serving in a shop</a:t>
            </a:r>
          </a:p>
          <a:p>
            <a:endParaRPr lang="en-AU" dirty="0"/>
          </a:p>
          <a:p>
            <a:r>
              <a:rPr lang="en-AU" dirty="0"/>
              <a:t>Intro the video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71924-32DD-47C4-A09F-C4B42E6C6B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83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repeat of what you asked people to do – use it as the prompt for discussion about each of these questions – try to get an equal balance for discussion about each question </a:t>
            </a:r>
          </a:p>
        </p:txBody>
      </p:sp>
      <p:sp>
        <p:nvSpPr>
          <p:cNvPr id="4" name="Slide Number Placeholder 3"/>
          <p:cNvSpPr>
            <a:spLocks noGrp="1"/>
          </p:cNvSpPr>
          <p:nvPr>
            <p:ph type="sldNum" sz="quarter" idx="5"/>
          </p:nvPr>
        </p:nvSpPr>
        <p:spPr/>
        <p:txBody>
          <a:bodyPr/>
          <a:lstStyle/>
          <a:p>
            <a:fld id="{1D68AD52-82C3-47DF-AE93-D9241F40D96A}" type="slidenum">
              <a:rPr lang="en-AU" smtClean="0"/>
              <a:t>8</a:t>
            </a:fld>
            <a:endParaRPr lang="en-AU" dirty="0"/>
          </a:p>
        </p:txBody>
      </p:sp>
    </p:spTree>
    <p:extLst>
      <p:ext uri="{BB962C8B-B14F-4D97-AF65-F5344CB8AC3E}">
        <p14:creationId xmlns:p14="http://schemas.microsoft.com/office/powerpoint/2010/main" val="151158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message – why engagement is important to quality of life </a:t>
            </a:r>
          </a:p>
          <a:p>
            <a:pPr marL="171450" indent="-171450">
              <a:buFontTx/>
              <a:buChar char="-"/>
            </a:pPr>
            <a:r>
              <a:rPr lang="en-AU" dirty="0"/>
              <a:t>describe different types of activity or interactions related to different domains of quality of life. </a:t>
            </a:r>
          </a:p>
          <a:p>
            <a:pPr marL="171450" indent="-171450">
              <a:buFontTx/>
              <a:buChar char="-"/>
            </a:pPr>
            <a:endParaRPr lang="en-AU" dirty="0"/>
          </a:p>
          <a:p>
            <a:pPr marL="171450" indent="-171450">
              <a:buFontTx/>
              <a:buChar char="-"/>
            </a:pPr>
            <a:r>
              <a:rPr lang="en-AU" dirty="0"/>
              <a:t>Discussion Prepare for  next slide about disengagement by drawing attention to how much of the time people in the room are engaged. </a:t>
            </a:r>
          </a:p>
          <a:p>
            <a:pPr marL="171450" indent="-171450">
              <a:buFontTx/>
              <a:buChar char="-"/>
            </a:pPr>
            <a:r>
              <a:rPr lang="en-AU" dirty="0"/>
              <a:t>As you do this you can give more examples of engagement in different activities </a:t>
            </a:r>
          </a:p>
          <a:p>
            <a:r>
              <a:rPr lang="en-AU" dirty="0"/>
              <a:t> egs getting dressed and ready for the day, preparing food, eating and drinking, working, talking to people, using a phone or computer, attending to housework, exercising and doing leisure activities. </a:t>
            </a:r>
          </a:p>
          <a:p>
            <a:endParaRPr lang="en-AU" dirty="0"/>
          </a:p>
        </p:txBody>
      </p:sp>
      <p:sp>
        <p:nvSpPr>
          <p:cNvPr id="4" name="Slide Number Placeholder 3"/>
          <p:cNvSpPr>
            <a:spLocks noGrp="1"/>
          </p:cNvSpPr>
          <p:nvPr>
            <p:ph type="sldNum" sz="quarter" idx="5"/>
          </p:nvPr>
        </p:nvSpPr>
        <p:spPr/>
        <p:txBody>
          <a:bodyPr/>
          <a:lstStyle/>
          <a:p>
            <a:fld id="{1D68AD52-82C3-47DF-AE93-D9241F40D96A}" type="slidenum">
              <a:rPr lang="en-AU" smtClean="0"/>
              <a:t>9</a:t>
            </a:fld>
            <a:endParaRPr lang="en-AU" dirty="0"/>
          </a:p>
        </p:txBody>
      </p:sp>
    </p:spTree>
    <p:extLst>
      <p:ext uri="{BB962C8B-B14F-4D97-AF65-F5344CB8AC3E}">
        <p14:creationId xmlns:p14="http://schemas.microsoft.com/office/powerpoint/2010/main" val="2605929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Main message – people with intellectual disabilities spend a lot of time disengaged   - this is very different from staff and others without disability </a:t>
            </a:r>
          </a:p>
          <a:p>
            <a:endParaRPr lang="en-AU" dirty="0"/>
          </a:p>
          <a:p>
            <a:r>
              <a:rPr lang="en-AU" dirty="0"/>
              <a:t>People with more severe intellectual disabilities are even more likely to be engaged  </a:t>
            </a:r>
          </a:p>
          <a:p>
            <a:r>
              <a:rPr lang="en-AU" dirty="0"/>
              <a:t>Prompt discussion about why  - Explain they may not initiate engagement in activities or interactions, they may be overlooked by staff or left alone. Staff may not know how to provide them with assistance that enables their participation, or how to interact with them socially. </a:t>
            </a:r>
          </a:p>
        </p:txBody>
      </p:sp>
      <p:sp>
        <p:nvSpPr>
          <p:cNvPr id="4" name="Slide Number Placeholder 3"/>
          <p:cNvSpPr>
            <a:spLocks noGrp="1"/>
          </p:cNvSpPr>
          <p:nvPr>
            <p:ph type="sldNum" sz="quarter" idx="5"/>
          </p:nvPr>
        </p:nvSpPr>
        <p:spPr/>
        <p:txBody>
          <a:bodyPr/>
          <a:lstStyle/>
          <a:p>
            <a:fld id="{1D68AD52-82C3-47DF-AE93-D9241F40D96A}" type="slidenum">
              <a:rPr lang="en-AU" smtClean="0"/>
              <a:t>10</a:t>
            </a:fld>
            <a:endParaRPr lang="en-AU" dirty="0"/>
          </a:p>
        </p:txBody>
      </p:sp>
    </p:spTree>
    <p:extLst>
      <p:ext uri="{BB962C8B-B14F-4D97-AF65-F5344CB8AC3E}">
        <p14:creationId xmlns:p14="http://schemas.microsoft.com/office/powerpoint/2010/main" val="145695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951E-67FB-4354-B56F-A58F8B3BC3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A72CB53-1EC1-4DCB-870F-B8CBEF6841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64F3517-FD45-4402-BA08-211465038248}"/>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5" name="Footer Placeholder 4">
            <a:extLst>
              <a:ext uri="{FF2B5EF4-FFF2-40B4-BE49-F238E27FC236}">
                <a16:creationId xmlns:a16="http://schemas.microsoft.com/office/drawing/2014/main" id="{AD88D13B-BDF2-4CCD-9115-93254525A4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031B75-2811-4CA4-A00A-CA7029769613}"/>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13806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7C72-F591-4BEE-B570-9FE45012C39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7930FC2-80BA-441A-80DD-1344DF418C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F876CC-CBA0-4FC5-9730-9DA019D568B6}"/>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5" name="Footer Placeholder 4">
            <a:extLst>
              <a:ext uri="{FF2B5EF4-FFF2-40B4-BE49-F238E27FC236}">
                <a16:creationId xmlns:a16="http://schemas.microsoft.com/office/drawing/2014/main" id="{D2F03BDC-F483-432A-9854-56E27DFCF4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096699A-C5B9-4279-A791-4E64650CF0D0}"/>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363098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A82E0F-D9F8-4376-841E-8B6D4E075A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7E1207B-8CDF-44EB-B443-A7636ECBB8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F4A3C40-F02C-431B-99EA-ED9C627B2CE0}"/>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5" name="Footer Placeholder 4">
            <a:extLst>
              <a:ext uri="{FF2B5EF4-FFF2-40B4-BE49-F238E27FC236}">
                <a16:creationId xmlns:a16="http://schemas.microsoft.com/office/drawing/2014/main" id="{DFD0056C-5F5C-4953-B1FD-B93836C71B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A8D4779-4BCD-4569-A304-632EAE04522F}"/>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216862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E52212"/>
        </a:solidFill>
        <a:effectLst/>
      </p:bgPr>
    </p:bg>
    <p:spTree>
      <p:nvGrpSpPr>
        <p:cNvPr id="1" name=""/>
        <p:cNvGrpSpPr/>
        <p:nvPr/>
      </p:nvGrpSpPr>
      <p:grpSpPr>
        <a:xfrm>
          <a:off x="0" y="0"/>
          <a:ext cx="0" cy="0"/>
          <a:chOff x="0" y="0"/>
          <a:chExt cx="0" cy="0"/>
        </a:xfrm>
      </p:grpSpPr>
      <p:sp>
        <p:nvSpPr>
          <p:cNvPr id="16" name="Picture Placeholder 20"/>
          <p:cNvSpPr>
            <a:spLocks noGrp="1"/>
          </p:cNvSpPr>
          <p:nvPr>
            <p:ph type="pic" sz="quarter" idx="15"/>
          </p:nvPr>
        </p:nvSpPr>
        <p:spPr>
          <a:xfrm>
            <a:off x="6081713" y="2252129"/>
            <a:ext cx="6120000" cy="2887663"/>
          </a:xfrm>
          <a:blipFill>
            <a:blip r:embed="rId2"/>
            <a:srcRect/>
            <a:stretch>
              <a:fillRect t="-1113" b="-50981"/>
            </a:stretch>
          </a:blipFill>
        </p:spPr>
        <p:txBody>
          <a:bodyPr/>
          <a:lstStyle/>
          <a:p>
            <a:endParaRPr lang="en-AU"/>
          </a:p>
        </p:txBody>
      </p:sp>
      <p:sp>
        <p:nvSpPr>
          <p:cNvPr id="17" name="Picture Placeholder 18"/>
          <p:cNvSpPr>
            <a:spLocks noGrp="1"/>
          </p:cNvSpPr>
          <p:nvPr>
            <p:ph type="pic" sz="quarter" idx="16"/>
          </p:nvPr>
        </p:nvSpPr>
        <p:spPr>
          <a:xfrm>
            <a:off x="0" y="2252128"/>
            <a:ext cx="6084000" cy="2887663"/>
          </a:xfr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AU"/>
          </a:p>
        </p:txBody>
      </p:sp>
      <p:sp>
        <p:nvSpPr>
          <p:cNvPr id="6" name="TextBox 5"/>
          <p:cNvSpPr txBox="1">
            <a:spLocks noChangeArrowheads="1"/>
          </p:cNvSpPr>
          <p:nvPr userDrawn="1"/>
        </p:nvSpPr>
        <p:spPr bwMode="auto">
          <a:xfrm>
            <a:off x="9556955" y="6537325"/>
            <a:ext cx="2635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rIns="18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800">
                <a:solidFill>
                  <a:schemeClr val="bg1"/>
                </a:solidFill>
                <a:latin typeface="Roboto" panose="02000000000000000000" pitchFamily="2" charset="0"/>
                <a:ea typeface="Roboto" panose="02000000000000000000" pitchFamily="2" charset="0"/>
                <a:cs typeface="Roboto Condensed" panose="02000000000000000000" pitchFamily="2" charset="0"/>
              </a:rPr>
              <a:t>CRICOS PROVIDER 00115M</a:t>
            </a:r>
          </a:p>
        </p:txBody>
      </p:sp>
      <p:sp>
        <p:nvSpPr>
          <p:cNvPr id="9" name="TextBox 32"/>
          <p:cNvSpPr txBox="1">
            <a:spLocks noChangeAspect="1" noChangeArrowheads="1"/>
          </p:cNvSpPr>
          <p:nvPr userDrawn="1"/>
        </p:nvSpPr>
        <p:spPr bwMode="auto">
          <a:xfrm>
            <a:off x="11001904" y="1"/>
            <a:ext cx="1190097" cy="303536"/>
          </a:xfrm>
          <a:prstGeom prst="rect">
            <a:avLst/>
          </a:prstGeom>
          <a:solidFill>
            <a:schemeClr val="tx1"/>
          </a:solidFill>
          <a:ln>
            <a:noFill/>
          </a:ln>
        </p:spPr>
        <p:txBody>
          <a:bodyPr wrap="none" lIns="144000" tIns="72000" rIns="144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latrobe.edu.au</a:t>
            </a:r>
          </a:p>
        </p:txBody>
      </p:sp>
      <p:sp>
        <p:nvSpPr>
          <p:cNvPr id="4" name="Title 1"/>
          <p:cNvSpPr>
            <a:spLocks noGrp="1"/>
          </p:cNvSpPr>
          <p:nvPr>
            <p:ph type="title" hasCustomPrompt="1"/>
          </p:nvPr>
        </p:nvSpPr>
        <p:spPr>
          <a:xfrm>
            <a:off x="4975367" y="5611308"/>
            <a:ext cx="2213747" cy="369332"/>
          </a:xfrm>
        </p:spPr>
        <p:txBody>
          <a:bodyPr wrap="none" anchor="b">
            <a:spAutoFit/>
          </a:bodyPr>
          <a:lstStyle>
            <a:lvl1pPr algn="ctr">
              <a:lnSpc>
                <a:spcPct val="100000"/>
              </a:lnSpc>
              <a:defRPr sz="24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Presentation Title</a:t>
            </a:r>
          </a:p>
        </p:txBody>
      </p:sp>
      <p:sp>
        <p:nvSpPr>
          <p:cNvPr id="5" name="Text Placeholder 2"/>
          <p:cNvSpPr>
            <a:spLocks noGrp="1"/>
          </p:cNvSpPr>
          <p:nvPr>
            <p:ph type="body" idx="1" hasCustomPrompt="1"/>
          </p:nvPr>
        </p:nvSpPr>
        <p:spPr>
          <a:xfrm>
            <a:off x="4376328" y="5989709"/>
            <a:ext cx="3422411" cy="276999"/>
          </a:xfrm>
        </p:spPr>
        <p:txBody>
          <a:bodyPr wrap="none">
            <a:spAutoFit/>
          </a:bodyPr>
          <a:lstStyle>
            <a:lvl1pPr marL="0" indent="0" algn="ctr">
              <a:lnSpc>
                <a:spcPct val="100000"/>
              </a:lnSpc>
              <a:spcBef>
                <a:spcPts val="0"/>
              </a:spcBef>
              <a:buNone/>
              <a:defRPr sz="1800" b="0" baseline="0">
                <a:solidFill>
                  <a:schemeClr val="bg1"/>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 Presenter Title</a:t>
            </a:r>
          </a:p>
        </p:txBody>
      </p:sp>
      <p:sp>
        <p:nvSpPr>
          <p:cNvPr id="8" name="Text Placeholder 16"/>
          <p:cNvSpPr>
            <a:spLocks noGrp="1"/>
          </p:cNvSpPr>
          <p:nvPr>
            <p:ph type="body" sz="quarter" idx="10" hasCustomPrompt="1"/>
          </p:nvPr>
        </p:nvSpPr>
        <p:spPr>
          <a:xfrm>
            <a:off x="3380447" y="3238636"/>
            <a:ext cx="4575640" cy="775015"/>
          </a:xfrm>
          <a:solidFill>
            <a:schemeClr val="bg1"/>
          </a:solidFill>
        </p:spPr>
        <p:txBody>
          <a:bodyPr wrap="none" lIns="144000" tIns="36000" rIns="144000">
            <a:spAutoFit/>
          </a:bodyPr>
          <a:lstStyle>
            <a:lvl1pPr marL="0" indent="0" algn="ctr">
              <a:buNone/>
              <a:defRPr lang="en-AU" altLang="en-US" sz="4800" b="1" kern="1200" dirty="0">
                <a:solidFill>
                  <a:srgbClr val="FF0000"/>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AU" dirty="0"/>
              <a:t>Presentation title</a:t>
            </a:r>
          </a:p>
        </p:txBody>
      </p:sp>
      <p:sp>
        <p:nvSpPr>
          <p:cNvPr id="10" name="Text Placeholder 16"/>
          <p:cNvSpPr>
            <a:spLocks noGrp="1"/>
          </p:cNvSpPr>
          <p:nvPr>
            <p:ph type="body" sz="quarter" idx="13" hasCustomPrompt="1"/>
          </p:nvPr>
        </p:nvSpPr>
        <p:spPr>
          <a:xfrm>
            <a:off x="4914191" y="4008331"/>
            <a:ext cx="4170080" cy="590349"/>
          </a:xfrm>
          <a:solidFill>
            <a:schemeClr val="bg1"/>
          </a:solidFill>
        </p:spPr>
        <p:txBody>
          <a:bodyPr wrap="none" lIns="144000" tIns="36000" rIns="144000">
            <a:spAutoFit/>
          </a:bodyPr>
          <a:lstStyle>
            <a:lvl1pPr marL="0" indent="0" algn="ctr">
              <a:buNone/>
              <a:defRPr lang="en-AU" altLang="en-US" sz="3600" b="1" kern="1200" dirty="0">
                <a:solidFill>
                  <a:srgbClr val="FF0000"/>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AU" dirty="0"/>
              <a:t>Presentation subtitle</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22640" y="-79066"/>
            <a:ext cx="3129776" cy="2598332"/>
          </a:xfrm>
          <a:prstGeom prst="rect">
            <a:avLst/>
          </a:prstGeom>
        </p:spPr>
      </p:pic>
    </p:spTree>
    <p:extLst>
      <p:ext uri="{BB962C8B-B14F-4D97-AF65-F5344CB8AC3E}">
        <p14:creationId xmlns:p14="http://schemas.microsoft.com/office/powerpoint/2010/main" val="897630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52212"/>
        </a:solidFill>
        <a:effectLst/>
      </p:bgPr>
    </p:bg>
    <p:spTree>
      <p:nvGrpSpPr>
        <p:cNvPr id="1" name=""/>
        <p:cNvGrpSpPr/>
        <p:nvPr/>
      </p:nvGrpSpPr>
      <p:grpSpPr>
        <a:xfrm>
          <a:off x="0" y="0"/>
          <a:ext cx="0" cy="0"/>
          <a:chOff x="0" y="0"/>
          <a:chExt cx="0" cy="0"/>
        </a:xfrm>
      </p:grpSpPr>
      <p:sp>
        <p:nvSpPr>
          <p:cNvPr id="16" name="Picture Placeholder 20"/>
          <p:cNvSpPr>
            <a:spLocks noGrp="1"/>
          </p:cNvSpPr>
          <p:nvPr>
            <p:ph type="pic" sz="quarter" idx="15"/>
          </p:nvPr>
        </p:nvSpPr>
        <p:spPr>
          <a:xfrm>
            <a:off x="6081713" y="2252129"/>
            <a:ext cx="6120000" cy="2887663"/>
          </a:xfrm>
          <a:blipFill>
            <a:blip r:embed="rId2"/>
            <a:srcRect/>
            <a:stretch>
              <a:fillRect t="-1113" b="-50981"/>
            </a:stretch>
          </a:blipFill>
        </p:spPr>
        <p:txBody>
          <a:bodyPr/>
          <a:lstStyle/>
          <a:p>
            <a:endParaRPr lang="en-AU"/>
          </a:p>
        </p:txBody>
      </p:sp>
      <p:sp>
        <p:nvSpPr>
          <p:cNvPr id="17" name="Picture Placeholder 18"/>
          <p:cNvSpPr>
            <a:spLocks noGrp="1"/>
          </p:cNvSpPr>
          <p:nvPr>
            <p:ph type="pic" sz="quarter" idx="16"/>
          </p:nvPr>
        </p:nvSpPr>
        <p:spPr>
          <a:xfrm>
            <a:off x="0" y="2252128"/>
            <a:ext cx="6084000" cy="2887663"/>
          </a:xfr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AU"/>
          </a:p>
        </p:txBody>
      </p:sp>
      <p:sp>
        <p:nvSpPr>
          <p:cNvPr id="6" name="TextBox 5"/>
          <p:cNvSpPr txBox="1">
            <a:spLocks noChangeArrowheads="1"/>
          </p:cNvSpPr>
          <p:nvPr userDrawn="1"/>
        </p:nvSpPr>
        <p:spPr bwMode="auto">
          <a:xfrm>
            <a:off x="9556955" y="6537325"/>
            <a:ext cx="2635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rIns="18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800">
                <a:solidFill>
                  <a:schemeClr val="bg1"/>
                </a:solidFill>
                <a:latin typeface="Roboto" panose="02000000000000000000" pitchFamily="2" charset="0"/>
                <a:ea typeface="Roboto" panose="02000000000000000000" pitchFamily="2" charset="0"/>
                <a:cs typeface="Roboto Condensed" panose="02000000000000000000" pitchFamily="2" charset="0"/>
              </a:rPr>
              <a:t>CRICOS PROVIDER 00115M</a:t>
            </a:r>
          </a:p>
        </p:txBody>
      </p:sp>
      <p:sp>
        <p:nvSpPr>
          <p:cNvPr id="9" name="TextBox 32"/>
          <p:cNvSpPr txBox="1">
            <a:spLocks noChangeAspect="1" noChangeArrowheads="1"/>
          </p:cNvSpPr>
          <p:nvPr userDrawn="1"/>
        </p:nvSpPr>
        <p:spPr bwMode="auto">
          <a:xfrm>
            <a:off x="11001904" y="1"/>
            <a:ext cx="1190097" cy="303536"/>
          </a:xfrm>
          <a:prstGeom prst="rect">
            <a:avLst/>
          </a:prstGeom>
          <a:solidFill>
            <a:schemeClr val="tx1"/>
          </a:solidFill>
          <a:ln>
            <a:noFill/>
          </a:ln>
        </p:spPr>
        <p:txBody>
          <a:bodyPr wrap="none" lIns="144000" tIns="72000" rIns="144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latrobe.edu.au</a:t>
            </a:r>
          </a:p>
        </p:txBody>
      </p:sp>
      <p:sp>
        <p:nvSpPr>
          <p:cNvPr id="4" name="Title 1"/>
          <p:cNvSpPr>
            <a:spLocks noGrp="1"/>
          </p:cNvSpPr>
          <p:nvPr>
            <p:ph type="title" hasCustomPrompt="1"/>
          </p:nvPr>
        </p:nvSpPr>
        <p:spPr>
          <a:xfrm>
            <a:off x="4975367" y="5611308"/>
            <a:ext cx="2213747" cy="369332"/>
          </a:xfrm>
        </p:spPr>
        <p:txBody>
          <a:bodyPr wrap="none" anchor="b">
            <a:spAutoFit/>
          </a:bodyPr>
          <a:lstStyle>
            <a:lvl1pPr algn="ctr">
              <a:lnSpc>
                <a:spcPct val="100000"/>
              </a:lnSpc>
              <a:defRPr sz="24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Presentation Title</a:t>
            </a:r>
          </a:p>
        </p:txBody>
      </p:sp>
      <p:sp>
        <p:nvSpPr>
          <p:cNvPr id="5" name="Text Placeholder 2"/>
          <p:cNvSpPr>
            <a:spLocks noGrp="1"/>
          </p:cNvSpPr>
          <p:nvPr>
            <p:ph type="body" idx="1" hasCustomPrompt="1"/>
          </p:nvPr>
        </p:nvSpPr>
        <p:spPr>
          <a:xfrm>
            <a:off x="4376328" y="5989709"/>
            <a:ext cx="3422411" cy="276999"/>
          </a:xfrm>
        </p:spPr>
        <p:txBody>
          <a:bodyPr wrap="none">
            <a:spAutoFit/>
          </a:bodyPr>
          <a:lstStyle>
            <a:lvl1pPr marL="0" indent="0" algn="ctr">
              <a:lnSpc>
                <a:spcPct val="100000"/>
              </a:lnSpc>
              <a:spcBef>
                <a:spcPts val="0"/>
              </a:spcBef>
              <a:buNone/>
              <a:defRPr sz="1800" b="0" baseline="0">
                <a:solidFill>
                  <a:schemeClr val="bg1"/>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 Presenter Title</a:t>
            </a:r>
          </a:p>
        </p:txBody>
      </p:sp>
      <p:sp>
        <p:nvSpPr>
          <p:cNvPr id="8" name="Text Placeholder 16"/>
          <p:cNvSpPr>
            <a:spLocks noGrp="1"/>
          </p:cNvSpPr>
          <p:nvPr>
            <p:ph type="body" sz="quarter" idx="10" hasCustomPrompt="1"/>
          </p:nvPr>
        </p:nvSpPr>
        <p:spPr>
          <a:xfrm>
            <a:off x="3380447" y="3238636"/>
            <a:ext cx="4575640" cy="775015"/>
          </a:xfrm>
          <a:solidFill>
            <a:schemeClr val="bg1"/>
          </a:solidFill>
        </p:spPr>
        <p:txBody>
          <a:bodyPr wrap="none" lIns="144000" tIns="36000" rIns="144000">
            <a:spAutoFit/>
          </a:bodyPr>
          <a:lstStyle>
            <a:lvl1pPr marL="0" indent="0" algn="ctr">
              <a:buNone/>
              <a:defRPr lang="en-AU" altLang="en-US" sz="4800" b="1" kern="1200" dirty="0">
                <a:solidFill>
                  <a:srgbClr val="FF0000"/>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AU" dirty="0"/>
              <a:t>Presentation title</a:t>
            </a:r>
          </a:p>
        </p:txBody>
      </p:sp>
      <p:sp>
        <p:nvSpPr>
          <p:cNvPr id="10" name="Text Placeholder 16"/>
          <p:cNvSpPr>
            <a:spLocks noGrp="1"/>
          </p:cNvSpPr>
          <p:nvPr>
            <p:ph type="body" sz="quarter" idx="13" hasCustomPrompt="1"/>
          </p:nvPr>
        </p:nvSpPr>
        <p:spPr>
          <a:xfrm>
            <a:off x="4914191" y="4008331"/>
            <a:ext cx="4170080" cy="590349"/>
          </a:xfrm>
          <a:solidFill>
            <a:schemeClr val="bg1"/>
          </a:solidFill>
        </p:spPr>
        <p:txBody>
          <a:bodyPr wrap="none" lIns="144000" tIns="36000" rIns="144000">
            <a:spAutoFit/>
          </a:bodyPr>
          <a:lstStyle>
            <a:lvl1pPr marL="0" indent="0" algn="ctr">
              <a:buNone/>
              <a:defRPr lang="en-AU" altLang="en-US" sz="3600" b="1" kern="1200" dirty="0">
                <a:solidFill>
                  <a:srgbClr val="FF0000"/>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AU" dirty="0"/>
              <a:t>Presentation subtitle</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22640" y="-79066"/>
            <a:ext cx="3129776" cy="2598332"/>
          </a:xfrm>
          <a:prstGeom prst="rect">
            <a:avLst/>
          </a:prstGeom>
        </p:spPr>
      </p:pic>
    </p:spTree>
    <p:extLst>
      <p:ext uri="{BB962C8B-B14F-4D97-AF65-F5344CB8AC3E}">
        <p14:creationId xmlns:p14="http://schemas.microsoft.com/office/powerpoint/2010/main" val="217456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Long title">
    <p:bg>
      <p:bgPr>
        <a:solidFill>
          <a:srgbClr val="E52212"/>
        </a:solidFill>
        <a:effectLst/>
      </p:bgPr>
    </p:bg>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9556955" y="6537325"/>
            <a:ext cx="2635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rIns="18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800">
                <a:solidFill>
                  <a:schemeClr val="bg1"/>
                </a:solidFill>
                <a:latin typeface="Roboto" panose="02000000000000000000" pitchFamily="2" charset="0"/>
                <a:ea typeface="Roboto" panose="02000000000000000000" pitchFamily="2" charset="0"/>
                <a:cs typeface="Roboto Condensed" panose="02000000000000000000" pitchFamily="2" charset="0"/>
              </a:rPr>
              <a:t>CRICOS PROVIDER 00115M</a:t>
            </a:r>
          </a:p>
        </p:txBody>
      </p:sp>
      <p:sp>
        <p:nvSpPr>
          <p:cNvPr id="9" name="TextBox 32"/>
          <p:cNvSpPr txBox="1">
            <a:spLocks noChangeAspect="1" noChangeArrowheads="1"/>
          </p:cNvSpPr>
          <p:nvPr userDrawn="1"/>
        </p:nvSpPr>
        <p:spPr bwMode="auto">
          <a:xfrm>
            <a:off x="11001904" y="1"/>
            <a:ext cx="1190097" cy="303536"/>
          </a:xfrm>
          <a:prstGeom prst="rect">
            <a:avLst/>
          </a:prstGeom>
          <a:solidFill>
            <a:schemeClr val="tx1"/>
          </a:solidFill>
          <a:ln>
            <a:noFill/>
          </a:ln>
        </p:spPr>
        <p:txBody>
          <a:bodyPr wrap="none" lIns="144000" tIns="72000" rIns="144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latrobe.edu.au</a:t>
            </a:r>
          </a:p>
        </p:txBody>
      </p:sp>
      <p:sp>
        <p:nvSpPr>
          <p:cNvPr id="4" name="Title 1"/>
          <p:cNvSpPr>
            <a:spLocks noGrp="1"/>
          </p:cNvSpPr>
          <p:nvPr>
            <p:ph type="title" hasCustomPrompt="1"/>
          </p:nvPr>
        </p:nvSpPr>
        <p:spPr>
          <a:xfrm>
            <a:off x="4250142" y="2704894"/>
            <a:ext cx="3691716" cy="615553"/>
          </a:xfrm>
        </p:spPr>
        <p:txBody>
          <a:bodyPr wrap="none" anchor="b">
            <a:spAutoFit/>
          </a:bodyPr>
          <a:lstStyle>
            <a:lvl1pPr algn="ctr">
              <a:lnSpc>
                <a:spcPct val="100000"/>
              </a:lnSpc>
              <a:defRPr sz="40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Presentation Title</a:t>
            </a:r>
          </a:p>
        </p:txBody>
      </p:sp>
      <p:sp>
        <p:nvSpPr>
          <p:cNvPr id="5" name="Text Placeholder 2"/>
          <p:cNvSpPr>
            <a:spLocks noGrp="1"/>
          </p:cNvSpPr>
          <p:nvPr>
            <p:ph type="body" idx="1" hasCustomPrompt="1"/>
          </p:nvPr>
        </p:nvSpPr>
        <p:spPr>
          <a:xfrm>
            <a:off x="3809316" y="5286975"/>
            <a:ext cx="4573368" cy="369332"/>
          </a:xfrm>
        </p:spPr>
        <p:txBody>
          <a:bodyPr wrap="none">
            <a:spAutoFit/>
          </a:bodyPr>
          <a:lstStyle>
            <a:lvl1pPr marL="0" indent="0" algn="ctr">
              <a:lnSpc>
                <a:spcPct val="100000"/>
              </a:lnSpc>
              <a:spcBef>
                <a:spcPts val="0"/>
              </a:spcBef>
              <a:buNone/>
              <a:defRPr sz="2400" b="0" baseline="0">
                <a:solidFill>
                  <a:schemeClr val="bg1"/>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 Presenter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2640" y="37325"/>
            <a:ext cx="3129776" cy="2598332"/>
          </a:xfrm>
          <a:prstGeom prst="rect">
            <a:avLst/>
          </a:prstGeom>
        </p:spPr>
      </p:pic>
    </p:spTree>
    <p:extLst>
      <p:ext uri="{BB962C8B-B14F-4D97-AF65-F5344CB8AC3E}">
        <p14:creationId xmlns:p14="http://schemas.microsoft.com/office/powerpoint/2010/main" val="2161244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E52212"/>
        </a:solidFill>
        <a:effectLst/>
      </p:bgPr>
    </p:bg>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013610" y="4634767"/>
            <a:ext cx="2149192" cy="174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noChangeAspect="1"/>
          </p:cNvSpPr>
          <p:nvPr>
            <p:ph type="title" hasCustomPrompt="1"/>
          </p:nvPr>
        </p:nvSpPr>
        <p:spPr>
          <a:xfrm>
            <a:off x="2631159" y="1393893"/>
            <a:ext cx="3681164" cy="1267458"/>
          </a:xfrm>
          <a:solidFill>
            <a:schemeClr val="bg1"/>
          </a:solidFill>
        </p:spPr>
        <p:txBody>
          <a:bodyPr wrap="none" lIns="144000" tIns="36000" rIns="144000" anchor="ctr">
            <a:spAutoFit/>
          </a:bodyPr>
          <a:lstStyle>
            <a:lvl1pPr algn="l">
              <a:lnSpc>
                <a:spcPct val="100000"/>
              </a:lnSpc>
              <a:defRPr sz="80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10" name="Text Placeholder 2"/>
          <p:cNvSpPr>
            <a:spLocks noGrp="1" noChangeAspect="1"/>
          </p:cNvSpPr>
          <p:nvPr>
            <p:ph type="body" idx="1" hasCustomPrompt="1"/>
          </p:nvPr>
        </p:nvSpPr>
        <p:spPr>
          <a:xfrm>
            <a:off x="5253482" y="2783471"/>
            <a:ext cx="1786414" cy="1267458"/>
          </a:xfrm>
          <a:solidFill>
            <a:schemeClr val="bg1"/>
          </a:solidFill>
        </p:spPr>
        <p:txBody>
          <a:bodyPr wrap="none" lIns="144000" tIns="36000" rIns="144000" anchor="ctr">
            <a:spAutoFit/>
          </a:bodyPr>
          <a:lstStyle>
            <a:lvl1pPr marL="0" indent="0" algn="r">
              <a:lnSpc>
                <a:spcPct val="100000"/>
              </a:lnSpc>
              <a:spcBef>
                <a:spcPts val="0"/>
              </a:spcBef>
              <a:buNone/>
              <a:defRPr sz="80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and</a:t>
            </a:r>
          </a:p>
        </p:txBody>
      </p:sp>
      <p:sp>
        <p:nvSpPr>
          <p:cNvPr id="17" name="Text Placeholder 2"/>
          <p:cNvSpPr>
            <a:spLocks noGrp="1" noChangeAspect="1"/>
          </p:cNvSpPr>
          <p:nvPr>
            <p:ph type="body" idx="10" hasCustomPrompt="1"/>
          </p:nvPr>
        </p:nvSpPr>
        <p:spPr>
          <a:xfrm>
            <a:off x="6864368" y="2997719"/>
            <a:ext cx="2086176" cy="1190514"/>
          </a:xfrm>
          <a:solidFill>
            <a:schemeClr val="bg1"/>
          </a:solidFill>
        </p:spPr>
        <p:txBody>
          <a:bodyPr wrap="none" lIns="144000" tIns="36000" rIns="144000" anchor="ctr">
            <a:spAutoFit/>
          </a:bodyPr>
          <a:lstStyle>
            <a:lvl1pPr marL="0" indent="0" algn="l">
              <a:lnSpc>
                <a:spcPct val="100000"/>
              </a:lnSpc>
              <a:spcBef>
                <a:spcPts val="0"/>
              </a:spcBef>
              <a:buNone/>
              <a:defRPr sz="7500" b="1" kern="1200" spc="-300" baseline="0">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2018</a:t>
            </a:r>
          </a:p>
        </p:txBody>
      </p:sp>
      <p:sp>
        <p:nvSpPr>
          <p:cNvPr id="7" name="TextBox 6"/>
          <p:cNvSpPr txBox="1">
            <a:spLocks noChangeArrowheads="1"/>
          </p:cNvSpPr>
          <p:nvPr userDrawn="1"/>
        </p:nvSpPr>
        <p:spPr bwMode="auto">
          <a:xfrm>
            <a:off x="9556955" y="6537325"/>
            <a:ext cx="2635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rIns="18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800">
                <a:solidFill>
                  <a:schemeClr val="bg1"/>
                </a:solidFill>
                <a:latin typeface="Roboto" panose="02000000000000000000" pitchFamily="2" charset="0"/>
                <a:ea typeface="Roboto" panose="02000000000000000000" pitchFamily="2" charset="0"/>
                <a:cs typeface="Roboto Condensed" panose="02000000000000000000" pitchFamily="2" charset="0"/>
              </a:rPr>
              <a:t>CRICOS PROVIDER 00115M</a:t>
            </a:r>
          </a:p>
        </p:txBody>
      </p:sp>
    </p:spTree>
    <p:extLst>
      <p:ext uri="{BB962C8B-B14F-4D97-AF65-F5344CB8AC3E}">
        <p14:creationId xmlns:p14="http://schemas.microsoft.com/office/powerpoint/2010/main" val="2838104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Number, Heading + Image 1/2-page">
    <p:spTree>
      <p:nvGrpSpPr>
        <p:cNvPr id="1" name=""/>
        <p:cNvGrpSpPr/>
        <p:nvPr/>
      </p:nvGrpSpPr>
      <p:grpSpPr>
        <a:xfrm>
          <a:off x="0" y="0"/>
          <a:ext cx="0" cy="0"/>
          <a:chOff x="0" y="0"/>
          <a:chExt cx="0" cy="0"/>
        </a:xfrm>
      </p:grpSpPr>
      <p:sp>
        <p:nvSpPr>
          <p:cNvPr id="7"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
        <p:nvSpPr>
          <p:cNvPr id="5" name="Rectangle 4"/>
          <p:cNvSpPr/>
          <p:nvPr userDrawn="1"/>
        </p:nvSpPr>
        <p:spPr>
          <a:xfrm>
            <a:off x="-6350" y="0"/>
            <a:ext cx="6102351" cy="6858000"/>
          </a:xfrm>
          <a:prstGeom prst="rect">
            <a:avLst/>
          </a:prstGeom>
          <a:solidFill>
            <a:srgbClr val="E522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a:spLocks noGrp="1" noChangeAspect="1"/>
          </p:cNvSpPr>
          <p:nvPr>
            <p:ph type="title" hasCustomPrompt="1"/>
          </p:nvPr>
        </p:nvSpPr>
        <p:spPr>
          <a:xfrm>
            <a:off x="6798565" y="2657712"/>
            <a:ext cx="2326626" cy="775015"/>
          </a:xfrm>
          <a:solidFill>
            <a:schemeClr val="bg1"/>
          </a:solidFill>
        </p:spPr>
        <p:txBody>
          <a:bodyPr wrap="none" lIns="144000" tIns="36000" rIns="144000" anchor="ctr">
            <a:spAutoFit/>
          </a:bodyPr>
          <a:lstStyle>
            <a:lvl1pPr algn="l">
              <a:lnSpc>
                <a:spcPct val="100000"/>
              </a:lnSpc>
              <a:defRPr sz="48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9" name="Text Placeholder 2"/>
          <p:cNvSpPr>
            <a:spLocks noGrp="1" noChangeAspect="1"/>
          </p:cNvSpPr>
          <p:nvPr>
            <p:ph type="body" idx="1" hasCustomPrompt="1"/>
          </p:nvPr>
        </p:nvSpPr>
        <p:spPr>
          <a:xfrm>
            <a:off x="6799146" y="3549839"/>
            <a:ext cx="3665134"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More heading</a:t>
            </a:r>
          </a:p>
        </p:txBody>
      </p:sp>
      <p:sp>
        <p:nvSpPr>
          <p:cNvPr id="12" name="Text Placeholder 2"/>
          <p:cNvSpPr>
            <a:spLocks noGrp="1"/>
          </p:cNvSpPr>
          <p:nvPr>
            <p:ph type="body" idx="10" hasCustomPrompt="1"/>
          </p:nvPr>
        </p:nvSpPr>
        <p:spPr>
          <a:xfrm>
            <a:off x="-6350" y="0"/>
            <a:ext cx="6102351" cy="6864350"/>
          </a:xfrm>
        </p:spPr>
        <p:txBody>
          <a:bodyPr tIns="144000" anchor="ctr"/>
          <a:lstStyle>
            <a:lvl1pPr marL="0" indent="0" algn="ctr" rtl="0" eaLnBrk="1" fontAlgn="base" hangingPunct="1">
              <a:spcBef>
                <a:spcPct val="0"/>
              </a:spcBef>
              <a:spcAft>
                <a:spcPct val="0"/>
              </a:spcAft>
              <a:buNone/>
              <a:defRPr lang="en-US" sz="400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Tree>
    <p:extLst>
      <p:ext uri="{BB962C8B-B14F-4D97-AF65-F5344CB8AC3E}">
        <p14:creationId xmlns:p14="http://schemas.microsoft.com/office/powerpoint/2010/main" val="429365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 Bulleted List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699"/>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0">
                <a:solidFill>
                  <a:srgbClr val="808080"/>
                </a:solidFill>
                <a:latin typeface="Roboto" panose="02000000000000000000" pitchFamily="2" charset="0"/>
                <a:ea typeface="Roboto" panose="02000000000000000000" pitchFamily="2" charset="0"/>
              </a:defRPr>
            </a:lvl1pPr>
            <a:lvl2pPr marL="460375" indent="-236538">
              <a:buFont typeface="Roboto Condensed" panose="02000000000000000000" pitchFamily="2" charset="0"/>
              <a:buChar char="–"/>
              <a:defRPr/>
            </a:lvl2pPr>
          </a:lstStyle>
          <a:p>
            <a:pPr lvl="0"/>
            <a:r>
              <a:rPr lang="en-US" altLang="en-US" noProof="0" dirty="0"/>
              <a:t>Bulleted list</a:t>
            </a:r>
          </a:p>
        </p:txBody>
      </p:sp>
    </p:spTree>
    <p:extLst>
      <p:ext uri="{BB962C8B-B14F-4D97-AF65-F5344CB8AC3E}">
        <p14:creationId xmlns:p14="http://schemas.microsoft.com/office/powerpoint/2010/main" val="409754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dirty="0"/>
              <a:t>Heading</a:t>
            </a:r>
          </a:p>
        </p:txBody>
      </p:sp>
      <p:sp>
        <p:nvSpPr>
          <p:cNvPr id="7" name="Text Placeholder 2"/>
          <p:cNvSpPr>
            <a:spLocks noGrp="1"/>
          </p:cNvSpPr>
          <p:nvPr>
            <p:ph idx="1" hasCustomPrompt="1"/>
          </p:nvPr>
        </p:nvSpPr>
        <p:spPr bwMode="auto">
          <a:xfrm>
            <a:off x="838200" y="2772699"/>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rgbClr val="808080"/>
                </a:solidFill>
                <a:latin typeface="Roboto" panose="02000000000000000000" pitchFamily="2" charset="0"/>
                <a:ea typeface="Roboto" panose="02000000000000000000" pitchFamily="2" charset="0"/>
              </a:defRPr>
            </a:lvl1pPr>
            <a:lvl2pPr marL="460375" indent="-236538">
              <a:buFont typeface="Roboto Condensed" panose="02000000000000000000" pitchFamily="2" charset="0"/>
              <a:buChar char="–"/>
              <a:defRPr/>
            </a:lvl2pPr>
          </a:lstStyle>
          <a:p>
            <a:pPr lvl="0"/>
            <a:r>
              <a:rPr lang="en-US" altLang="en-US" noProof="0" dirty="0"/>
              <a:t>Text</a:t>
            </a:r>
          </a:p>
        </p:txBody>
      </p:sp>
    </p:spTree>
    <p:extLst>
      <p:ext uri="{BB962C8B-B14F-4D97-AF65-F5344CB8AC3E}">
        <p14:creationId xmlns:p14="http://schemas.microsoft.com/office/powerpoint/2010/main" val="3330793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0"/>
            </a:lvl1pPr>
          </a:lstStyle>
          <a:p>
            <a:pPr lvl="0"/>
            <a:r>
              <a:rPr lang="en-US" dirty="0"/>
              <a:t>Example of table style</a:t>
            </a:r>
            <a:endParaRPr lang="en-US" altLang="en-US" dirty="0"/>
          </a:p>
        </p:txBody>
      </p:sp>
      <p:sp>
        <p:nvSpPr>
          <p:cNvPr id="4" name="Table Placeholder 3"/>
          <p:cNvSpPr>
            <a:spLocks noGrp="1"/>
          </p:cNvSpPr>
          <p:nvPr>
            <p:ph type="tbl" sz="quarter" idx="10"/>
          </p:nvPr>
        </p:nvSpPr>
        <p:spPr>
          <a:xfrm>
            <a:off x="2387600" y="2463800"/>
            <a:ext cx="7256463" cy="2082800"/>
          </a:xfrm>
          <a:ln w="9525"/>
        </p:spPr>
        <p:txBody>
          <a:bodyPr/>
          <a:lstStyle/>
          <a:p>
            <a:endParaRPr lang="en-AU"/>
          </a:p>
        </p:txBody>
      </p:sp>
    </p:spTree>
    <p:extLst>
      <p:ext uri="{BB962C8B-B14F-4D97-AF65-F5344CB8AC3E}">
        <p14:creationId xmlns:p14="http://schemas.microsoft.com/office/powerpoint/2010/main" val="418254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482FD-6C98-4112-ADBE-504E787AB1F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5252CA0-7524-4D5B-A53C-B11EE5124B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6273AE-B1BF-44CF-99CC-0109C90A76BB}"/>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5" name="Footer Placeholder 4">
            <a:extLst>
              <a:ext uri="{FF2B5EF4-FFF2-40B4-BE49-F238E27FC236}">
                <a16:creationId xmlns:a16="http://schemas.microsoft.com/office/drawing/2014/main" id="{08298A1D-17EE-4089-8656-83D1C9B419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A931DF1-5B98-477B-961B-885860E3E231}"/>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3564085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 Content 2-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a:t>
            </a:r>
          </a:p>
        </p:txBody>
      </p:sp>
      <p:sp>
        <p:nvSpPr>
          <p:cNvPr id="3" name="Content Placeholder 2"/>
          <p:cNvSpPr>
            <a:spLocks noGrp="1"/>
          </p:cNvSpPr>
          <p:nvPr>
            <p:ph sz="half" idx="1" hasCustomPrompt="1"/>
          </p:nvPr>
        </p:nvSpPr>
        <p:spPr>
          <a:xfrm>
            <a:off x="838200" y="2772699"/>
            <a:ext cx="5181600" cy="3404264"/>
          </a:xfrm>
        </p:spPr>
        <p:txBody>
          <a:bodyPr/>
          <a:lstStyle>
            <a:lvl1pPr>
              <a:defRPr/>
            </a:lvl1pPr>
            <a:lvl4pPr marL="1371600" indent="0">
              <a:buNone/>
              <a:defRPr/>
            </a:lvl4pPr>
          </a:lstStyle>
          <a:p>
            <a:pPr lvl="0"/>
            <a:r>
              <a:rPr lang="en-US" dirty="0"/>
              <a:t>Bulleted list</a:t>
            </a:r>
          </a:p>
        </p:txBody>
      </p:sp>
      <p:sp>
        <p:nvSpPr>
          <p:cNvPr id="4" name="Content Placeholder 3"/>
          <p:cNvSpPr>
            <a:spLocks noGrp="1"/>
          </p:cNvSpPr>
          <p:nvPr>
            <p:ph sz="half" idx="2" hasCustomPrompt="1"/>
          </p:nvPr>
        </p:nvSpPr>
        <p:spPr>
          <a:xfrm>
            <a:off x="6172200" y="2772699"/>
            <a:ext cx="5181600" cy="3404264"/>
          </a:xfrm>
        </p:spPr>
        <p:txBody>
          <a:bodyPr/>
          <a:lstStyle>
            <a:lvl1pPr>
              <a:defRPr/>
            </a:lvl1pPr>
          </a:lstStyle>
          <a:p>
            <a:pPr lvl="0"/>
            <a:r>
              <a:rPr lang="en-US" dirty="0"/>
              <a:t>Bulleted list</a:t>
            </a:r>
          </a:p>
        </p:txBody>
      </p:sp>
    </p:spTree>
    <p:extLst>
      <p:ext uri="{BB962C8B-B14F-4D97-AF65-F5344CB8AC3E}">
        <p14:creationId xmlns:p14="http://schemas.microsoft.com/office/powerpoint/2010/main" val="1888400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Heading + Content 2-co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712801"/>
            <a:ext cx="10515600" cy="1325563"/>
          </a:xfrm>
        </p:spPr>
        <p:txBody>
          <a:bodyPr/>
          <a:lstStyle>
            <a:lvl1pPr>
              <a:defRPr/>
            </a:lvl1pPr>
          </a:lstStyle>
          <a:p>
            <a:r>
              <a:rPr lang="en-US" dirty="0"/>
              <a:t>Heading</a:t>
            </a:r>
          </a:p>
        </p:txBody>
      </p:sp>
      <p:sp>
        <p:nvSpPr>
          <p:cNvPr id="3" name="Text Placeholder 2"/>
          <p:cNvSpPr>
            <a:spLocks noGrp="1"/>
          </p:cNvSpPr>
          <p:nvPr>
            <p:ph type="body" idx="1" hasCustomPrompt="1"/>
          </p:nvPr>
        </p:nvSpPr>
        <p:spPr>
          <a:xfrm>
            <a:off x="839789" y="2772698"/>
            <a:ext cx="5157787" cy="513244"/>
          </a:xfrm>
        </p:spPr>
        <p:txBody>
          <a:bodyPr/>
          <a:lstStyle>
            <a:lvl1pPr marL="0" indent="0" algn="l" rtl="0" eaLnBrk="1" fontAlgn="base" hangingPunct="1">
              <a:spcBef>
                <a:spcPct val="0"/>
              </a:spcBef>
              <a:spcAft>
                <a:spcPct val="0"/>
              </a:spcAft>
              <a:buNone/>
              <a:defRPr lang="en-US" b="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4" name="Content Placeholder 3"/>
          <p:cNvSpPr>
            <a:spLocks noGrp="1"/>
          </p:cNvSpPr>
          <p:nvPr>
            <p:ph sz="half" idx="2" hasCustomPrompt="1"/>
          </p:nvPr>
        </p:nvSpPr>
        <p:spPr>
          <a:xfrm>
            <a:off x="839789" y="3429001"/>
            <a:ext cx="5157787" cy="2390477"/>
          </a:xfrm>
        </p:spPr>
        <p:txBody>
          <a:bodyPr/>
          <a:lstStyle>
            <a:lvl1pPr>
              <a:defRPr/>
            </a:lvl1pPr>
          </a:lstStyle>
          <a:p>
            <a:pPr lvl="0"/>
            <a:r>
              <a:rPr lang="en-US" dirty="0"/>
              <a:t>Bulleted list</a:t>
            </a:r>
          </a:p>
        </p:txBody>
      </p:sp>
      <p:sp>
        <p:nvSpPr>
          <p:cNvPr id="5" name="Text Placeholder 4"/>
          <p:cNvSpPr>
            <a:spLocks noGrp="1"/>
          </p:cNvSpPr>
          <p:nvPr>
            <p:ph type="body" sz="quarter" idx="3" hasCustomPrompt="1"/>
          </p:nvPr>
        </p:nvSpPr>
        <p:spPr>
          <a:xfrm>
            <a:off x="6172201" y="2772698"/>
            <a:ext cx="5183188" cy="513244"/>
          </a:xfrm>
        </p:spPr>
        <p:txBody>
          <a:bodyPr/>
          <a:lstStyle>
            <a:lvl1pPr marL="0" indent="0" algn="l" rtl="0" eaLnBrk="1" fontAlgn="base" hangingPunct="1">
              <a:spcBef>
                <a:spcPct val="0"/>
              </a:spcBef>
              <a:spcAft>
                <a:spcPct val="0"/>
              </a:spcAft>
              <a:buNone/>
              <a:defRPr lang="en-US"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6" name="Content Placeholder 5"/>
          <p:cNvSpPr>
            <a:spLocks noGrp="1"/>
          </p:cNvSpPr>
          <p:nvPr>
            <p:ph sz="quarter" idx="4" hasCustomPrompt="1"/>
          </p:nvPr>
        </p:nvSpPr>
        <p:spPr>
          <a:xfrm>
            <a:off x="6172201" y="3429001"/>
            <a:ext cx="5183188" cy="2390477"/>
          </a:xfrm>
        </p:spPr>
        <p:txBody>
          <a:bodyPr/>
          <a:lstStyle>
            <a:lvl1pPr>
              <a:defRPr/>
            </a:lvl1pPr>
          </a:lstStyle>
          <a:p>
            <a:pPr lvl="0"/>
            <a:r>
              <a:rPr lang="en-US" dirty="0"/>
              <a:t>Bulleted list</a:t>
            </a:r>
          </a:p>
        </p:txBody>
      </p:sp>
    </p:spTree>
    <p:extLst>
      <p:ext uri="{BB962C8B-B14F-4D97-AF65-F5344CB8AC3E}">
        <p14:creationId xmlns:p14="http://schemas.microsoft.com/office/powerpoint/2010/main" val="343875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702924"/>
            <a:ext cx="10515600" cy="1325563"/>
          </a:xfrm>
        </p:spPr>
        <p:txBody>
          <a:bodyPr/>
          <a:lstStyle>
            <a:lvl1pPr>
              <a:defRPr/>
            </a:lvl1pPr>
          </a:lstStyle>
          <a:p>
            <a:r>
              <a:rPr lang="en-US" dirty="0"/>
              <a:t>Heading</a:t>
            </a:r>
          </a:p>
        </p:txBody>
      </p:sp>
      <p:sp>
        <p:nvSpPr>
          <p:cNvPr id="3" name="Text Placeholder 2"/>
          <p:cNvSpPr>
            <a:spLocks noGrp="1"/>
          </p:cNvSpPr>
          <p:nvPr>
            <p:ph type="body" idx="1" hasCustomPrompt="1"/>
          </p:nvPr>
        </p:nvSpPr>
        <p:spPr>
          <a:xfrm>
            <a:off x="839789" y="2772698"/>
            <a:ext cx="5157787" cy="3179751"/>
          </a:xfrm>
        </p:spPr>
        <p:txBody>
          <a:bodyPr/>
          <a:lstStyle>
            <a:lvl1pPr marL="0" indent="0" algn="l" rtl="0" eaLnBrk="1" fontAlgn="base" hangingPunct="1">
              <a:lnSpc>
                <a:spcPct val="100000"/>
              </a:lnSpc>
              <a:spcBef>
                <a:spcPct val="0"/>
              </a:spcBef>
              <a:spcAft>
                <a:spcPts val="1000"/>
              </a:spcAft>
              <a:buNone/>
              <a:defRPr lang="en-US" sz="1800" kern="1200" baseline="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 Intro paragraph</a:t>
            </a:r>
          </a:p>
        </p:txBody>
      </p:sp>
      <p:sp>
        <p:nvSpPr>
          <p:cNvPr id="8" name="Text Placeholder 7"/>
          <p:cNvSpPr>
            <a:spLocks noGrp="1"/>
          </p:cNvSpPr>
          <p:nvPr>
            <p:ph type="body" sz="quarter" idx="10" hasCustomPrompt="1"/>
          </p:nvPr>
        </p:nvSpPr>
        <p:spPr>
          <a:xfrm>
            <a:off x="6172201" y="2772698"/>
            <a:ext cx="5183188" cy="3179751"/>
          </a:xfrm>
        </p:spPr>
        <p:txBody>
          <a:bodyPr/>
          <a:lstStyle>
            <a:lvl1pPr>
              <a:lnSpc>
                <a:spcPct val="100000"/>
              </a:lnSpc>
              <a:spcBef>
                <a:spcPts val="0"/>
              </a:spcBef>
              <a:defRPr/>
            </a:lvl1pPr>
            <a:lvl2pPr marL="176213" indent="0">
              <a:buNone/>
              <a:defRPr/>
            </a:lvl2pPr>
          </a:lstStyle>
          <a:p>
            <a:pPr lvl="0"/>
            <a:r>
              <a:rPr lang="en-US" dirty="0"/>
              <a:t>Bulleted list</a:t>
            </a:r>
          </a:p>
        </p:txBody>
      </p:sp>
    </p:spTree>
    <p:extLst>
      <p:ext uri="{BB962C8B-B14F-4D97-AF65-F5344CB8AC3E}">
        <p14:creationId xmlns:p14="http://schemas.microsoft.com/office/powerpoint/2010/main" val="357247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ing, Content 1-Col + Med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13492"/>
            <a:ext cx="10515600" cy="1325563"/>
          </a:xfrm>
        </p:spPr>
        <p:txBody>
          <a:bodyPr/>
          <a:lstStyle>
            <a:lvl1pPr>
              <a:defRPr/>
            </a:lvl1pPr>
          </a:lstStyle>
          <a:p>
            <a:r>
              <a:rPr lang="en-US" dirty="0"/>
              <a:t>Heading</a:t>
            </a:r>
          </a:p>
        </p:txBody>
      </p:sp>
      <p:sp>
        <p:nvSpPr>
          <p:cNvPr id="16" name="Text Placeholder 2"/>
          <p:cNvSpPr>
            <a:spLocks noGrp="1"/>
          </p:cNvSpPr>
          <p:nvPr>
            <p:ph type="body" idx="1" hasCustomPrompt="1"/>
          </p:nvPr>
        </p:nvSpPr>
        <p:spPr>
          <a:xfrm>
            <a:off x="839790" y="3535266"/>
            <a:ext cx="3524777" cy="2016498"/>
          </a:xfrm>
        </p:spPr>
        <p:txBody>
          <a:bodyPr/>
          <a:lstStyle>
            <a:lvl1pPr marL="0" indent="0" algn="l" rtl="0" eaLnBrk="1" fontAlgn="base" hangingPunct="1">
              <a:spcBef>
                <a:spcPct val="0"/>
              </a:spcBef>
              <a:spcAft>
                <a:spcPts val="1000"/>
              </a:spcAft>
              <a:buNone/>
              <a:defRPr lang="en-US" sz="1600" kern="1200" dirty="0" smtClean="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17" name="Text Placeholder 2"/>
          <p:cNvSpPr>
            <a:spLocks noGrp="1"/>
          </p:cNvSpPr>
          <p:nvPr>
            <p:ph type="body" idx="11" hasCustomPrompt="1"/>
          </p:nvPr>
        </p:nvSpPr>
        <p:spPr>
          <a:xfrm>
            <a:off x="839790" y="2775228"/>
            <a:ext cx="3524777" cy="582561"/>
          </a:xfrm>
        </p:spPr>
        <p:txBody>
          <a:bodyPr/>
          <a:lstStyle>
            <a:lvl1pPr marL="0" indent="0" algn="l" rtl="0" eaLnBrk="1" fontAlgn="base" hangingPunct="1">
              <a:spcBef>
                <a:spcPct val="0"/>
              </a:spcBef>
              <a:spcAft>
                <a:spcPct val="0"/>
              </a:spcAft>
              <a:buNone/>
              <a:defRPr lang="en-US" sz="180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18" name="Media Placeholder 3"/>
          <p:cNvSpPr>
            <a:spLocks noGrp="1"/>
          </p:cNvSpPr>
          <p:nvPr>
            <p:ph type="media" sz="quarter" idx="10"/>
          </p:nvPr>
        </p:nvSpPr>
        <p:spPr>
          <a:xfrm>
            <a:off x="4849285" y="2781107"/>
            <a:ext cx="6580716" cy="2770657"/>
          </a:xfrm>
        </p:spPr>
        <p:txBody>
          <a:bodyPr/>
          <a:lstStyle/>
          <a:p>
            <a:pPr lvl="0"/>
            <a:r>
              <a:rPr lang="en-US" altLang="en-US" noProof="0"/>
              <a:t>Click icon to add media</a:t>
            </a:r>
            <a:endParaRPr lang="en-AU" altLang="en-US" noProof="0"/>
          </a:p>
        </p:txBody>
      </p:sp>
    </p:spTree>
    <p:extLst>
      <p:ext uri="{BB962C8B-B14F-4D97-AF65-F5344CB8AC3E}">
        <p14:creationId xmlns:p14="http://schemas.microsoft.com/office/powerpoint/2010/main" val="2209055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7" name="Media Placeholder 3"/>
          <p:cNvSpPr>
            <a:spLocks noGrp="1"/>
          </p:cNvSpPr>
          <p:nvPr>
            <p:ph type="media" sz="quarter" idx="10"/>
          </p:nvPr>
        </p:nvSpPr>
        <p:spPr>
          <a:xfrm>
            <a:off x="677334" y="1143000"/>
            <a:ext cx="10837333" cy="4572000"/>
          </a:xfrm>
        </p:spPr>
        <p:txBody>
          <a:bodyPr/>
          <a:lstStyle/>
          <a:p>
            <a:pPr lvl="0"/>
            <a:r>
              <a:rPr lang="en-US" altLang="en-US" noProof="0"/>
              <a:t>Click icon to add media</a:t>
            </a:r>
            <a:endParaRPr lang="en-AU" altLang="en-US" noProof="0"/>
          </a:p>
        </p:txBody>
      </p:sp>
    </p:spTree>
    <p:extLst>
      <p:ext uri="{BB962C8B-B14F-4D97-AF65-F5344CB8AC3E}">
        <p14:creationId xmlns:p14="http://schemas.microsoft.com/office/powerpoint/2010/main" val="4066106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2-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13492"/>
            <a:ext cx="10515600" cy="1325563"/>
          </a:xfrm>
        </p:spPr>
        <p:txBody>
          <a:bodyPr/>
          <a:lstStyle>
            <a:lvl1pPr>
              <a:defRPr/>
            </a:lvl1pPr>
          </a:lstStyle>
          <a:p>
            <a:r>
              <a:rPr lang="en-US" dirty="0"/>
              <a:t>Heading</a:t>
            </a:r>
          </a:p>
        </p:txBody>
      </p:sp>
      <p:sp>
        <p:nvSpPr>
          <p:cNvPr id="17" name="Text Placeholder 2"/>
          <p:cNvSpPr>
            <a:spLocks noGrp="1"/>
          </p:cNvSpPr>
          <p:nvPr>
            <p:ph type="body" idx="11" hasCustomPrompt="1"/>
          </p:nvPr>
        </p:nvSpPr>
        <p:spPr>
          <a:xfrm>
            <a:off x="839789" y="2772699"/>
            <a:ext cx="5157788" cy="3232845"/>
          </a:xfrm>
        </p:spPr>
        <p:txBody>
          <a:bodyPr/>
          <a:lstStyle>
            <a:lvl1pPr marL="0" indent="0" algn="l" rtl="0" eaLnBrk="1" fontAlgn="base" hangingPunct="1">
              <a:spcBef>
                <a:spcPct val="0"/>
              </a:spcBef>
              <a:spcAft>
                <a:spcPts val="1000"/>
              </a:spcAft>
              <a:buNone/>
              <a:defRPr lang="en-US" sz="180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a:t>
            </a:r>
          </a:p>
        </p:txBody>
      </p:sp>
      <p:sp>
        <p:nvSpPr>
          <p:cNvPr id="9" name="Text Placeholder 2"/>
          <p:cNvSpPr>
            <a:spLocks noGrp="1"/>
          </p:cNvSpPr>
          <p:nvPr>
            <p:ph type="body" idx="12" hasCustomPrompt="1"/>
          </p:nvPr>
        </p:nvSpPr>
        <p:spPr>
          <a:xfrm>
            <a:off x="6172201" y="2772699"/>
            <a:ext cx="5181600" cy="3232845"/>
          </a:xfrm>
        </p:spPr>
        <p:txBody>
          <a:bodyPr/>
          <a:lstStyle>
            <a:lvl1pPr marL="0" indent="0" algn="l" rtl="0" eaLnBrk="1" fontAlgn="base" hangingPunct="1">
              <a:spcBef>
                <a:spcPct val="0"/>
              </a:spcBef>
              <a:spcAft>
                <a:spcPts val="1000"/>
              </a:spcAft>
              <a:buNone/>
              <a:defRPr lang="en-US" altLang="en-US" sz="180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Tree>
    <p:extLst>
      <p:ext uri="{BB962C8B-B14F-4D97-AF65-F5344CB8AC3E}">
        <p14:creationId xmlns:p14="http://schemas.microsoft.com/office/powerpoint/2010/main" val="2934219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 Content List Summary">
    <p:spTree>
      <p:nvGrpSpPr>
        <p:cNvPr id="1" name=""/>
        <p:cNvGrpSpPr/>
        <p:nvPr/>
      </p:nvGrpSpPr>
      <p:grpSpPr>
        <a:xfrm>
          <a:off x="0" y="0"/>
          <a:ext cx="0" cy="0"/>
          <a:chOff x="0" y="0"/>
          <a:chExt cx="0" cy="0"/>
        </a:xfrm>
      </p:grpSpPr>
      <p:sp>
        <p:nvSpPr>
          <p:cNvPr id="7" name="Text Placeholder 7"/>
          <p:cNvSpPr>
            <a:spLocks noGrp="1"/>
          </p:cNvSpPr>
          <p:nvPr>
            <p:ph type="body" sz="quarter" idx="12" hasCustomPrompt="1"/>
          </p:nvPr>
        </p:nvSpPr>
        <p:spPr>
          <a:xfrm>
            <a:off x="838202" y="1569463"/>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dirty="0"/>
              <a:t>Bulleted subheading</a:t>
            </a:r>
          </a:p>
        </p:txBody>
      </p:sp>
      <p:sp>
        <p:nvSpPr>
          <p:cNvPr id="8" name="Text Placeholder 2"/>
          <p:cNvSpPr>
            <a:spLocks noGrp="1"/>
          </p:cNvSpPr>
          <p:nvPr>
            <p:ph type="body" idx="11" hasCustomPrompt="1"/>
          </p:nvPr>
        </p:nvSpPr>
        <p:spPr>
          <a:xfrm>
            <a:off x="4263268" y="1569462"/>
            <a:ext cx="7066721" cy="754064"/>
          </a:xfrm>
        </p:spPr>
        <p:txBody>
          <a:bodyPr/>
          <a:lstStyle>
            <a:lvl1pPr marL="0" indent="0" algn="l" rtl="0" eaLnBrk="1" fontAlgn="base" hangingPunct="1">
              <a:spcBef>
                <a:spcPct val="0"/>
              </a:spcBef>
              <a:spcAft>
                <a:spcPts val="1000"/>
              </a:spcAft>
              <a:buNone/>
              <a:defRPr lang="en-US" sz="1600" kern="1200" dirty="0" smtClean="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12" name="Text Placeholder 7"/>
          <p:cNvSpPr>
            <a:spLocks noGrp="1"/>
          </p:cNvSpPr>
          <p:nvPr>
            <p:ph type="body" sz="quarter" idx="13" hasCustomPrompt="1"/>
          </p:nvPr>
        </p:nvSpPr>
        <p:spPr>
          <a:xfrm>
            <a:off x="838202" y="2677467"/>
            <a:ext cx="2772205" cy="754063"/>
          </a:xfrm>
        </p:spPr>
        <p:txBody>
          <a:bodyPr/>
          <a:lstStyle>
            <a:lvl1pPr marL="215900" marR="0" indent="-215900" algn="l" defTabSz="914400" rtl="0" eaLnBrk="0" fontAlgn="base" latinLnBrk="0" hangingPunct="0">
              <a:lnSpc>
                <a:spcPct val="100000"/>
              </a:lnSpc>
              <a:spcBef>
                <a:spcPts val="0"/>
              </a:spcBef>
              <a:spcAft>
                <a:spcPts val="1500"/>
              </a:spcAft>
              <a:buClr>
                <a:srgbClr val="E52212"/>
              </a:buClr>
              <a:buSzPct val="100000"/>
              <a:buFont typeface="Wingdings 2" panose="05020102010507070707" pitchFamily="18" charset="2"/>
              <a:buChar char=""/>
              <a:tabLst/>
              <a:defRPr>
                <a:solidFill>
                  <a:srgbClr val="E52212"/>
                </a:solidFill>
              </a:defRPr>
            </a:lvl1pPr>
            <a:lvl2pPr marL="176213" indent="0">
              <a:buNone/>
              <a:defRPr/>
            </a:lvl2pPr>
          </a:lstStyle>
          <a:p>
            <a:pPr marL="215900" marR="0" lvl="0" indent="-215900" algn="l" defTabSz="914400" rtl="0" eaLnBrk="0" fontAlgn="base" latinLnBrk="0" hangingPunct="0">
              <a:lnSpc>
                <a:spcPct val="100000"/>
              </a:lnSpc>
              <a:spcBef>
                <a:spcPts val="0"/>
              </a:spcBef>
              <a:spcAft>
                <a:spcPts val="1500"/>
              </a:spcAft>
              <a:buClr>
                <a:srgbClr val="E52212"/>
              </a:buClr>
              <a:buSzPct val="100000"/>
              <a:buFont typeface="Wingdings 2" panose="05020102010507070707" pitchFamily="18" charset="2"/>
              <a:buChar char=""/>
              <a:tabLst/>
              <a:defRPr/>
            </a:pPr>
            <a:r>
              <a:rPr lang="en-US" dirty="0"/>
              <a:t>Bulleted subheading</a:t>
            </a:r>
          </a:p>
          <a:p>
            <a:pPr lvl="0"/>
            <a:endParaRPr lang="en-US" dirty="0"/>
          </a:p>
        </p:txBody>
      </p:sp>
      <p:sp>
        <p:nvSpPr>
          <p:cNvPr id="13" name="Text Placeholder 2"/>
          <p:cNvSpPr>
            <a:spLocks noGrp="1"/>
          </p:cNvSpPr>
          <p:nvPr>
            <p:ph type="body" idx="14" hasCustomPrompt="1"/>
          </p:nvPr>
        </p:nvSpPr>
        <p:spPr>
          <a:xfrm>
            <a:off x="4263268" y="2677466"/>
            <a:ext cx="7066721" cy="754064"/>
          </a:xfrm>
        </p:spPr>
        <p:txBody>
          <a:bodyPr/>
          <a:lstStyle>
            <a:lvl1pPr marL="0" indent="0" algn="l" rtl="0" eaLnBrk="1" fontAlgn="base" hangingPunct="1">
              <a:spcBef>
                <a:spcPct val="0"/>
              </a:spcBef>
              <a:spcAft>
                <a:spcPts val="1000"/>
              </a:spcAft>
              <a:buNone/>
              <a:defRPr lang="en-US" sz="1600" kern="1200" dirty="0" smtClean="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14" name="Text Placeholder 7"/>
          <p:cNvSpPr>
            <a:spLocks noGrp="1"/>
          </p:cNvSpPr>
          <p:nvPr>
            <p:ph type="body" sz="quarter" idx="15" hasCustomPrompt="1"/>
          </p:nvPr>
        </p:nvSpPr>
        <p:spPr>
          <a:xfrm>
            <a:off x="838202" y="3791602"/>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dirty="0"/>
              <a:t>Bulleted subheading</a:t>
            </a:r>
          </a:p>
        </p:txBody>
      </p:sp>
      <p:sp>
        <p:nvSpPr>
          <p:cNvPr id="15" name="Text Placeholder 2"/>
          <p:cNvSpPr>
            <a:spLocks noGrp="1"/>
          </p:cNvSpPr>
          <p:nvPr>
            <p:ph type="body" idx="16" hasCustomPrompt="1"/>
          </p:nvPr>
        </p:nvSpPr>
        <p:spPr>
          <a:xfrm>
            <a:off x="4263268" y="3791602"/>
            <a:ext cx="7066721" cy="754064"/>
          </a:xfrm>
        </p:spPr>
        <p:txBody>
          <a:bodyPr/>
          <a:lstStyle>
            <a:lvl1pPr marL="0" indent="0" algn="l" rtl="0" eaLnBrk="1" fontAlgn="base" hangingPunct="1">
              <a:spcBef>
                <a:spcPct val="0"/>
              </a:spcBef>
              <a:spcAft>
                <a:spcPts val="1000"/>
              </a:spcAft>
              <a:buNone/>
              <a:defRPr lang="en-US" sz="1600" kern="1200" dirty="0" smtClean="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16" name="Text Placeholder 7"/>
          <p:cNvSpPr>
            <a:spLocks noGrp="1"/>
          </p:cNvSpPr>
          <p:nvPr>
            <p:ph type="body" sz="quarter" idx="17" hasCustomPrompt="1"/>
          </p:nvPr>
        </p:nvSpPr>
        <p:spPr>
          <a:xfrm>
            <a:off x="838202" y="4899607"/>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dirty="0"/>
              <a:t>Bulleted subheading</a:t>
            </a:r>
          </a:p>
        </p:txBody>
      </p:sp>
      <p:sp>
        <p:nvSpPr>
          <p:cNvPr id="18" name="Text Placeholder 2"/>
          <p:cNvSpPr>
            <a:spLocks noGrp="1"/>
          </p:cNvSpPr>
          <p:nvPr>
            <p:ph type="body" idx="18" hasCustomPrompt="1"/>
          </p:nvPr>
        </p:nvSpPr>
        <p:spPr>
          <a:xfrm>
            <a:off x="4263268" y="4899606"/>
            <a:ext cx="7066721" cy="754064"/>
          </a:xfrm>
        </p:spPr>
        <p:txBody>
          <a:bodyPr/>
          <a:lstStyle>
            <a:lvl1pPr marL="0" indent="0" algn="l" rtl="0" eaLnBrk="1" fontAlgn="base" hangingPunct="1">
              <a:spcBef>
                <a:spcPct val="0"/>
              </a:spcBef>
              <a:spcAft>
                <a:spcPts val="1000"/>
              </a:spcAft>
              <a:buNone/>
              <a:defRPr lang="en-US" sz="1600" kern="1200" dirty="0" smtClean="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Tree>
    <p:extLst>
      <p:ext uri="{BB962C8B-B14F-4D97-AF65-F5344CB8AC3E}">
        <p14:creationId xmlns:p14="http://schemas.microsoft.com/office/powerpoint/2010/main" val="2557785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 Content List ">
    <p:spTree>
      <p:nvGrpSpPr>
        <p:cNvPr id="1" name=""/>
        <p:cNvGrpSpPr/>
        <p:nvPr/>
      </p:nvGrpSpPr>
      <p:grpSpPr>
        <a:xfrm>
          <a:off x="0" y="0"/>
          <a:ext cx="0" cy="0"/>
          <a:chOff x="0" y="0"/>
          <a:chExt cx="0" cy="0"/>
        </a:xfrm>
      </p:grpSpPr>
      <p:sp>
        <p:nvSpPr>
          <p:cNvPr id="7" name="Text Placeholder 7"/>
          <p:cNvSpPr>
            <a:spLocks noGrp="1"/>
          </p:cNvSpPr>
          <p:nvPr>
            <p:ph type="body" sz="quarter" idx="12" hasCustomPrompt="1"/>
          </p:nvPr>
        </p:nvSpPr>
        <p:spPr>
          <a:xfrm>
            <a:off x="838202" y="1569463"/>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dirty="0"/>
              <a:t>Bulleted subheading</a:t>
            </a:r>
          </a:p>
        </p:txBody>
      </p:sp>
      <p:sp>
        <p:nvSpPr>
          <p:cNvPr id="8" name="Text Placeholder 2"/>
          <p:cNvSpPr>
            <a:spLocks noGrp="1"/>
          </p:cNvSpPr>
          <p:nvPr>
            <p:ph type="body" idx="11" hasCustomPrompt="1"/>
          </p:nvPr>
        </p:nvSpPr>
        <p:spPr>
          <a:xfrm>
            <a:off x="4263268" y="1569463"/>
            <a:ext cx="7066721" cy="4182409"/>
          </a:xfrm>
        </p:spPr>
        <p:txBody>
          <a:bodyPr/>
          <a:lstStyle>
            <a:lvl1pPr marL="0" indent="0" algn="l" rtl="0" eaLnBrk="1" fontAlgn="base" hangingPunct="1">
              <a:spcBef>
                <a:spcPct val="0"/>
              </a:spcBef>
              <a:spcAft>
                <a:spcPts val="1000"/>
              </a:spcAft>
              <a:buNone/>
              <a:defRPr lang="en-US" sz="1600" kern="1200" dirty="0" smtClean="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Tree>
    <p:extLst>
      <p:ext uri="{BB962C8B-B14F-4D97-AF65-F5344CB8AC3E}">
        <p14:creationId xmlns:p14="http://schemas.microsoft.com/office/powerpoint/2010/main" val="221939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 3 images">
    <p:spTree>
      <p:nvGrpSpPr>
        <p:cNvPr id="1" name=""/>
        <p:cNvGrpSpPr/>
        <p:nvPr/>
      </p:nvGrpSpPr>
      <p:grpSpPr>
        <a:xfrm>
          <a:off x="0" y="0"/>
          <a:ext cx="0" cy="0"/>
          <a:chOff x="0" y="0"/>
          <a:chExt cx="0" cy="0"/>
        </a:xfrm>
      </p:grpSpPr>
      <p:sp>
        <p:nvSpPr>
          <p:cNvPr id="7" name="Rectangle 6"/>
          <p:cNvSpPr/>
          <p:nvPr userDrawn="1"/>
        </p:nvSpPr>
        <p:spPr>
          <a:xfrm>
            <a:off x="0" y="3429001"/>
            <a:ext cx="6096000" cy="3433763"/>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6" name="Picture Placeholder 10"/>
          <p:cNvSpPr>
            <a:spLocks noGrp="1"/>
          </p:cNvSpPr>
          <p:nvPr>
            <p:ph type="pic" sz="quarter" idx="11"/>
          </p:nvPr>
        </p:nvSpPr>
        <p:spPr>
          <a:xfrm>
            <a:off x="6096000" y="3429000"/>
            <a:ext cx="6096000" cy="3429000"/>
          </a:xfrm>
        </p:spPr>
        <p:txBody>
          <a:bodyPr/>
          <a:lstStyle/>
          <a:p>
            <a:pPr lvl="0"/>
            <a:r>
              <a:rPr lang="en-US" altLang="en-US" noProof="0"/>
              <a:t>Click icon to add picture</a:t>
            </a:r>
            <a:endParaRPr lang="en-AU" altLang="en-US" noProof="0"/>
          </a:p>
        </p:txBody>
      </p:sp>
      <p:sp>
        <p:nvSpPr>
          <p:cNvPr id="17" name="Picture Placeholder 12"/>
          <p:cNvSpPr>
            <a:spLocks noGrp="1"/>
          </p:cNvSpPr>
          <p:nvPr>
            <p:ph type="pic" sz="quarter" idx="12"/>
          </p:nvPr>
        </p:nvSpPr>
        <p:spPr>
          <a:xfrm>
            <a:off x="6096000" y="0"/>
            <a:ext cx="6096000" cy="3429000"/>
          </a:xfrm>
        </p:spPr>
        <p:txBody>
          <a:bodyPr/>
          <a:lstStyle/>
          <a:p>
            <a:pPr lvl="0"/>
            <a:r>
              <a:rPr lang="en-US" altLang="en-US" noProof="0"/>
              <a:t>Click icon to add picture</a:t>
            </a:r>
            <a:endParaRPr lang="en-AU" altLang="en-US" noProof="0"/>
          </a:p>
        </p:txBody>
      </p:sp>
      <p:sp>
        <p:nvSpPr>
          <p:cNvPr id="18" name="Picture Placeholder 14"/>
          <p:cNvSpPr>
            <a:spLocks noGrp="1"/>
          </p:cNvSpPr>
          <p:nvPr>
            <p:ph type="pic" sz="quarter" idx="13"/>
          </p:nvPr>
        </p:nvSpPr>
        <p:spPr>
          <a:xfrm>
            <a:off x="0" y="0"/>
            <a:ext cx="6096000" cy="3429000"/>
          </a:xfrm>
        </p:spPr>
        <p:txBody>
          <a:bodyPr/>
          <a:lstStyle/>
          <a:p>
            <a:pPr lvl="0"/>
            <a:r>
              <a:rPr lang="en-US" altLang="en-US" noProof="0"/>
              <a:t>Click icon to add picture</a:t>
            </a:r>
            <a:endParaRPr lang="en-AU" altLang="en-US" noProof="0"/>
          </a:p>
        </p:txBody>
      </p:sp>
      <p:sp>
        <p:nvSpPr>
          <p:cNvPr id="20" name="Text Placeholder 19"/>
          <p:cNvSpPr>
            <a:spLocks noGrp="1"/>
          </p:cNvSpPr>
          <p:nvPr>
            <p:ph type="body" sz="quarter" idx="14" hasCustomPrompt="1"/>
          </p:nvPr>
        </p:nvSpPr>
        <p:spPr>
          <a:xfrm>
            <a:off x="590551" y="4457700"/>
            <a:ext cx="5024967" cy="1995489"/>
          </a:xfrm>
        </p:spPr>
        <p:txBody>
          <a:bodyPr/>
          <a:lstStyle>
            <a:lvl1pPr marL="0" indent="0">
              <a:buFontTx/>
              <a:buNone/>
              <a:defRPr lang="en-US" sz="16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dirty="0"/>
              <a:t>Text</a:t>
            </a:r>
          </a:p>
        </p:txBody>
      </p:sp>
    </p:spTree>
    <p:extLst>
      <p:ext uri="{BB962C8B-B14F-4D97-AF65-F5344CB8AC3E}">
        <p14:creationId xmlns:p14="http://schemas.microsoft.com/office/powerpoint/2010/main" val="140841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Content + 3 images">
    <p:spTree>
      <p:nvGrpSpPr>
        <p:cNvPr id="1" name=""/>
        <p:cNvGrpSpPr/>
        <p:nvPr/>
      </p:nvGrpSpPr>
      <p:grpSpPr>
        <a:xfrm>
          <a:off x="0" y="0"/>
          <a:ext cx="0" cy="0"/>
          <a:chOff x="0" y="0"/>
          <a:chExt cx="0" cy="0"/>
        </a:xfrm>
      </p:grpSpPr>
      <p:sp>
        <p:nvSpPr>
          <p:cNvPr id="7" name="Rectangle 6"/>
          <p:cNvSpPr/>
          <p:nvPr userDrawn="1"/>
        </p:nvSpPr>
        <p:spPr>
          <a:xfrm>
            <a:off x="0" y="3429001"/>
            <a:ext cx="6096000" cy="3433763"/>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6" name="Picture Placeholder 10"/>
          <p:cNvSpPr>
            <a:spLocks noGrp="1"/>
          </p:cNvSpPr>
          <p:nvPr>
            <p:ph type="pic" sz="quarter" idx="11"/>
          </p:nvPr>
        </p:nvSpPr>
        <p:spPr>
          <a:xfrm>
            <a:off x="6096000" y="3429000"/>
            <a:ext cx="6096000" cy="3429000"/>
          </a:xfrm>
        </p:spPr>
        <p:txBody>
          <a:bodyPr/>
          <a:lstStyle/>
          <a:p>
            <a:pPr lvl="0"/>
            <a:r>
              <a:rPr lang="en-US" altLang="en-US" noProof="0"/>
              <a:t>Click icon to add picture</a:t>
            </a:r>
            <a:endParaRPr lang="en-AU" altLang="en-US" noProof="0"/>
          </a:p>
        </p:txBody>
      </p:sp>
      <p:sp>
        <p:nvSpPr>
          <p:cNvPr id="17" name="Picture Placeholder 12"/>
          <p:cNvSpPr>
            <a:spLocks noGrp="1"/>
          </p:cNvSpPr>
          <p:nvPr>
            <p:ph type="pic" sz="quarter" idx="12"/>
          </p:nvPr>
        </p:nvSpPr>
        <p:spPr>
          <a:xfrm>
            <a:off x="6096000" y="0"/>
            <a:ext cx="6096000" cy="3429000"/>
          </a:xfrm>
        </p:spPr>
        <p:txBody>
          <a:bodyPr/>
          <a:lstStyle/>
          <a:p>
            <a:pPr lvl="0"/>
            <a:r>
              <a:rPr lang="en-US" altLang="en-US" noProof="0"/>
              <a:t>Click icon to add picture</a:t>
            </a:r>
            <a:endParaRPr lang="en-AU" altLang="en-US" noProof="0"/>
          </a:p>
        </p:txBody>
      </p:sp>
      <p:sp>
        <p:nvSpPr>
          <p:cNvPr id="18" name="Picture Placeholder 14"/>
          <p:cNvSpPr>
            <a:spLocks noGrp="1"/>
          </p:cNvSpPr>
          <p:nvPr>
            <p:ph type="pic" sz="quarter" idx="13"/>
          </p:nvPr>
        </p:nvSpPr>
        <p:spPr>
          <a:xfrm>
            <a:off x="0" y="0"/>
            <a:ext cx="6096000" cy="3429000"/>
          </a:xfrm>
        </p:spPr>
        <p:txBody>
          <a:bodyPr/>
          <a:lstStyle/>
          <a:p>
            <a:pPr lvl="0"/>
            <a:r>
              <a:rPr lang="en-US" altLang="en-US" noProof="0"/>
              <a:t>Click icon to add picture</a:t>
            </a:r>
            <a:endParaRPr lang="en-AU" altLang="en-US" noProof="0"/>
          </a:p>
        </p:txBody>
      </p:sp>
      <p:sp>
        <p:nvSpPr>
          <p:cNvPr id="20" name="Text Placeholder 19"/>
          <p:cNvSpPr>
            <a:spLocks noGrp="1"/>
          </p:cNvSpPr>
          <p:nvPr>
            <p:ph type="body" sz="quarter" idx="14" hasCustomPrompt="1"/>
          </p:nvPr>
        </p:nvSpPr>
        <p:spPr>
          <a:xfrm>
            <a:off x="590551" y="4848781"/>
            <a:ext cx="5024967" cy="1604408"/>
          </a:xfrm>
        </p:spPr>
        <p:txBody>
          <a:bodyPr/>
          <a:lstStyle>
            <a:lvl1pPr marL="0" indent="0">
              <a:buFontTx/>
              <a:buNone/>
              <a:defRPr lang="en-US" sz="16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dirty="0"/>
              <a:t>Text</a:t>
            </a:r>
          </a:p>
        </p:txBody>
      </p:sp>
      <p:sp>
        <p:nvSpPr>
          <p:cNvPr id="11" name="Text Placeholder 2"/>
          <p:cNvSpPr>
            <a:spLocks noGrp="1"/>
          </p:cNvSpPr>
          <p:nvPr>
            <p:ph type="body" idx="15" hasCustomPrompt="1"/>
          </p:nvPr>
        </p:nvSpPr>
        <p:spPr>
          <a:xfrm>
            <a:off x="590550" y="3847611"/>
            <a:ext cx="5024967" cy="582561"/>
          </a:xfrm>
        </p:spPr>
        <p:txBody>
          <a:bodyPr/>
          <a:lstStyle>
            <a:lvl1pPr marL="0" indent="0" algn="l" rtl="0" eaLnBrk="1" fontAlgn="base" hangingPunct="1">
              <a:lnSpc>
                <a:spcPts val="2500"/>
              </a:lnSpc>
              <a:spcBef>
                <a:spcPct val="0"/>
              </a:spcBef>
              <a:spcAft>
                <a:spcPct val="0"/>
              </a:spcAft>
              <a:buNone/>
              <a:defRPr lang="en-US" sz="2400" b="1"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a:t>
            </a:r>
          </a:p>
        </p:txBody>
      </p:sp>
    </p:spTree>
    <p:extLst>
      <p:ext uri="{BB962C8B-B14F-4D97-AF65-F5344CB8AC3E}">
        <p14:creationId xmlns:p14="http://schemas.microsoft.com/office/powerpoint/2010/main" val="319935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6D8F-A60A-48D2-BBF3-686DDBFB9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02D6060-A26F-476A-BCBF-A90267F06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D93906-0717-461C-8799-1C417DEC6791}"/>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5" name="Footer Placeholder 4">
            <a:extLst>
              <a:ext uri="{FF2B5EF4-FFF2-40B4-BE49-F238E27FC236}">
                <a16:creationId xmlns:a16="http://schemas.microsoft.com/office/drawing/2014/main" id="{19235A85-A193-47A5-B15C-2DAEBC6BB8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D87274-944C-4052-98D3-B614F3C82141}"/>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223235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 3 images">
    <p:spTree>
      <p:nvGrpSpPr>
        <p:cNvPr id="1" name=""/>
        <p:cNvGrpSpPr/>
        <p:nvPr/>
      </p:nvGrpSpPr>
      <p:grpSpPr>
        <a:xfrm>
          <a:off x="0" y="0"/>
          <a:ext cx="0" cy="0"/>
          <a:chOff x="0" y="0"/>
          <a:chExt cx="0" cy="0"/>
        </a:xfrm>
      </p:grpSpPr>
      <p:sp>
        <p:nvSpPr>
          <p:cNvPr id="7" name="Rectangle 6"/>
          <p:cNvSpPr/>
          <p:nvPr userDrawn="1"/>
        </p:nvSpPr>
        <p:spPr>
          <a:xfrm>
            <a:off x="0" y="3429001"/>
            <a:ext cx="6096000" cy="3433763"/>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6" name="Picture Placeholder 10"/>
          <p:cNvSpPr>
            <a:spLocks noGrp="1"/>
          </p:cNvSpPr>
          <p:nvPr>
            <p:ph type="pic" sz="quarter" idx="11"/>
          </p:nvPr>
        </p:nvSpPr>
        <p:spPr>
          <a:xfrm>
            <a:off x="6096000" y="3429000"/>
            <a:ext cx="6096000" cy="3429000"/>
          </a:xfrm>
        </p:spPr>
        <p:txBody>
          <a:bodyPr/>
          <a:lstStyle/>
          <a:p>
            <a:pPr lvl="0"/>
            <a:r>
              <a:rPr lang="en-US" altLang="en-US" noProof="0"/>
              <a:t>Click icon to add picture</a:t>
            </a:r>
            <a:endParaRPr lang="en-AU" altLang="en-US" noProof="0"/>
          </a:p>
        </p:txBody>
      </p:sp>
      <p:sp>
        <p:nvSpPr>
          <p:cNvPr id="17" name="Picture Placeholder 12"/>
          <p:cNvSpPr>
            <a:spLocks noGrp="1"/>
          </p:cNvSpPr>
          <p:nvPr>
            <p:ph type="pic" sz="quarter" idx="12"/>
          </p:nvPr>
        </p:nvSpPr>
        <p:spPr>
          <a:xfrm>
            <a:off x="6096000" y="0"/>
            <a:ext cx="6096000" cy="3429000"/>
          </a:xfrm>
        </p:spPr>
        <p:txBody>
          <a:bodyPr/>
          <a:lstStyle/>
          <a:p>
            <a:pPr lvl="0"/>
            <a:r>
              <a:rPr lang="en-US" altLang="en-US" noProof="0"/>
              <a:t>Click icon to add picture</a:t>
            </a:r>
            <a:endParaRPr lang="en-AU" altLang="en-US" noProof="0"/>
          </a:p>
        </p:txBody>
      </p:sp>
      <p:sp>
        <p:nvSpPr>
          <p:cNvPr id="18" name="Picture Placeholder 14"/>
          <p:cNvSpPr>
            <a:spLocks noGrp="1"/>
          </p:cNvSpPr>
          <p:nvPr>
            <p:ph type="pic" sz="quarter" idx="13"/>
          </p:nvPr>
        </p:nvSpPr>
        <p:spPr>
          <a:xfrm>
            <a:off x="0" y="0"/>
            <a:ext cx="6096000" cy="3429000"/>
          </a:xfrm>
        </p:spPr>
        <p:txBody>
          <a:bodyPr/>
          <a:lstStyle/>
          <a:p>
            <a:pPr lvl="0"/>
            <a:r>
              <a:rPr lang="en-US" altLang="en-US" noProof="0"/>
              <a:t>Click icon to add picture</a:t>
            </a:r>
            <a:endParaRPr lang="en-AU" altLang="en-US" noProof="0"/>
          </a:p>
        </p:txBody>
      </p:sp>
      <p:sp>
        <p:nvSpPr>
          <p:cNvPr id="12" name="Title 1"/>
          <p:cNvSpPr>
            <a:spLocks noGrp="1" noChangeAspect="1"/>
          </p:cNvSpPr>
          <p:nvPr>
            <p:ph type="title" hasCustomPrompt="1"/>
          </p:nvPr>
        </p:nvSpPr>
        <p:spPr>
          <a:xfrm>
            <a:off x="1060073" y="4297561"/>
            <a:ext cx="2326626" cy="775015"/>
          </a:xfrm>
          <a:solidFill>
            <a:schemeClr val="bg1"/>
          </a:solidFill>
        </p:spPr>
        <p:txBody>
          <a:bodyPr wrap="none" lIns="144000" tIns="36000" rIns="144000" anchor="ctr">
            <a:spAutoFit/>
          </a:bodyPr>
          <a:lstStyle>
            <a:lvl1pPr algn="l">
              <a:lnSpc>
                <a:spcPct val="100000"/>
              </a:lnSpc>
              <a:defRPr sz="48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13" name="Text Placeholder 2"/>
          <p:cNvSpPr>
            <a:spLocks noGrp="1" noChangeAspect="1"/>
          </p:cNvSpPr>
          <p:nvPr>
            <p:ph type="body" idx="1" hasCustomPrompt="1"/>
          </p:nvPr>
        </p:nvSpPr>
        <p:spPr>
          <a:xfrm>
            <a:off x="1933759" y="5189688"/>
            <a:ext cx="2326626"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Heading</a:t>
            </a:r>
          </a:p>
        </p:txBody>
      </p:sp>
    </p:spTree>
    <p:extLst>
      <p:ext uri="{BB962C8B-B14F-4D97-AF65-F5344CB8AC3E}">
        <p14:creationId xmlns:p14="http://schemas.microsoft.com/office/powerpoint/2010/main" val="404370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Content, Call-to-Action + Image 1/2-page ">
    <p:spTree>
      <p:nvGrpSpPr>
        <p:cNvPr id="1" name=""/>
        <p:cNvGrpSpPr/>
        <p:nvPr/>
      </p:nvGrpSpPr>
      <p:grpSpPr>
        <a:xfrm>
          <a:off x="0" y="0"/>
          <a:ext cx="0" cy="0"/>
          <a:chOff x="0" y="0"/>
          <a:chExt cx="0" cy="0"/>
        </a:xfrm>
      </p:grpSpPr>
      <p:sp>
        <p:nvSpPr>
          <p:cNvPr id="6" name="Rectangle 5"/>
          <p:cNvSpPr/>
          <p:nvPr userDrawn="1"/>
        </p:nvSpPr>
        <p:spPr>
          <a:xfrm>
            <a:off x="0" y="0"/>
            <a:ext cx="6096000" cy="6858000"/>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7"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
        <p:nvSpPr>
          <p:cNvPr id="8" name="Text Placeholder 19"/>
          <p:cNvSpPr>
            <a:spLocks noGrp="1"/>
          </p:cNvSpPr>
          <p:nvPr>
            <p:ph type="body" sz="quarter" idx="14" hasCustomPrompt="1"/>
          </p:nvPr>
        </p:nvSpPr>
        <p:spPr>
          <a:xfrm>
            <a:off x="590551" y="5073446"/>
            <a:ext cx="5024967" cy="764735"/>
          </a:xfrm>
        </p:spPr>
        <p:txBody>
          <a:bodyPr/>
          <a:lstStyle>
            <a:lvl1pPr marL="0" indent="0">
              <a:lnSpc>
                <a:spcPts val="1900"/>
              </a:lnSpc>
              <a:buFontTx/>
              <a:buNone/>
              <a:defRPr lang="en-US" sz="1600" b="1" kern="1200" cap="all" baseline="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dirty="0"/>
              <a:t>CALL-TO-ACTION</a:t>
            </a:r>
          </a:p>
        </p:txBody>
      </p:sp>
      <p:sp>
        <p:nvSpPr>
          <p:cNvPr id="9" name="Text Placeholder 7"/>
          <p:cNvSpPr>
            <a:spLocks noGrp="1"/>
          </p:cNvSpPr>
          <p:nvPr>
            <p:ph type="body" sz="quarter" idx="10" hasCustomPrompt="1"/>
          </p:nvPr>
        </p:nvSpPr>
        <p:spPr>
          <a:xfrm>
            <a:off x="590551" y="1775706"/>
            <a:ext cx="5024967" cy="3020468"/>
          </a:xfrm>
        </p:spPr>
        <p:txBody>
          <a:bodyPr/>
          <a:lstStyle>
            <a:lvl1pPr>
              <a:lnSpc>
                <a:spcPct val="100000"/>
              </a:lnSpc>
              <a:spcBef>
                <a:spcPts val="0"/>
              </a:spcBef>
              <a:buClr>
                <a:schemeClr val="bg1"/>
              </a:buClr>
              <a:defRPr baseline="0">
                <a:solidFill>
                  <a:schemeClr val="bg1"/>
                </a:solidFill>
              </a:defRPr>
            </a:lvl1pPr>
            <a:lvl2pPr marL="176213" indent="0">
              <a:buNone/>
              <a:defRPr/>
            </a:lvl2pPr>
          </a:lstStyle>
          <a:p>
            <a:pPr lvl="0"/>
            <a:r>
              <a:rPr lang="en-US" dirty="0"/>
              <a:t>Bulleted list</a:t>
            </a:r>
          </a:p>
        </p:txBody>
      </p:sp>
      <p:sp>
        <p:nvSpPr>
          <p:cNvPr id="10" name="Text Placeholder 2"/>
          <p:cNvSpPr>
            <a:spLocks noGrp="1"/>
          </p:cNvSpPr>
          <p:nvPr>
            <p:ph type="body" idx="15" hasCustomPrompt="1"/>
          </p:nvPr>
        </p:nvSpPr>
        <p:spPr>
          <a:xfrm>
            <a:off x="590551" y="857694"/>
            <a:ext cx="5024967" cy="582561"/>
          </a:xfrm>
        </p:spPr>
        <p:txBody>
          <a:bodyPr/>
          <a:lstStyle>
            <a:lvl1pPr marL="0" indent="0" algn="l" rtl="0" eaLnBrk="1" fontAlgn="base" hangingPunct="1">
              <a:lnSpc>
                <a:spcPts val="2500"/>
              </a:lnSpc>
              <a:spcBef>
                <a:spcPct val="0"/>
              </a:spcBef>
              <a:spcAft>
                <a:spcPct val="0"/>
              </a:spcAft>
              <a:buNone/>
              <a:defRPr lang="en-US" sz="2400" b="1"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a:t>
            </a:r>
          </a:p>
        </p:txBody>
      </p:sp>
    </p:spTree>
    <p:extLst>
      <p:ext uri="{BB962C8B-B14F-4D97-AF65-F5344CB8AC3E}">
        <p14:creationId xmlns:p14="http://schemas.microsoft.com/office/powerpoint/2010/main" val="245270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ading + Image Full-page (Positional)">
    <p:spTree>
      <p:nvGrpSpPr>
        <p:cNvPr id="1" name=""/>
        <p:cNvGrpSpPr/>
        <p:nvPr/>
      </p:nvGrpSpPr>
      <p:grpSpPr>
        <a:xfrm>
          <a:off x="0" y="0"/>
          <a:ext cx="0" cy="0"/>
          <a:chOff x="0" y="0"/>
          <a:chExt cx="0" cy="0"/>
        </a:xfrm>
      </p:grpSpPr>
      <p:pic>
        <p:nvPicPr>
          <p:cNvPr id="7" name="Picture 7"/>
          <p:cNvPicPr>
            <a:picLocks noChangeAspect="1"/>
          </p:cNvPicPr>
          <p:nvPr userDrawn="1"/>
        </p:nvPicPr>
        <p:blipFill rotWithShape="1">
          <a:blip r:embed="rId2">
            <a:extLst>
              <a:ext uri="{28A0092B-C50C-407E-A947-70E740481C1C}">
                <a14:useLocalDpi xmlns:a14="http://schemas.microsoft.com/office/drawing/2010/main" val="0"/>
              </a:ext>
            </a:extLst>
          </a:blip>
          <a:srcRect l="-86" t="5686" r="86" b="10205"/>
          <a:stretch/>
        </p:blipFill>
        <p:spPr bwMode="auto">
          <a:xfrm flipH="1">
            <a:off x="-152401" y="-1"/>
            <a:ext cx="12344400" cy="69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noChangeAspect="1"/>
          </p:cNvSpPr>
          <p:nvPr>
            <p:ph type="title" hasCustomPrompt="1"/>
          </p:nvPr>
        </p:nvSpPr>
        <p:spPr>
          <a:xfrm>
            <a:off x="717692" y="628829"/>
            <a:ext cx="3681164" cy="1267458"/>
          </a:xfrm>
          <a:solidFill>
            <a:srgbClr val="E52212"/>
          </a:solidFill>
        </p:spPr>
        <p:txBody>
          <a:bodyPr wrap="none" lIns="144000" tIns="36000" rIns="144000" anchor="ctr">
            <a:spAutoFit/>
          </a:bodyPr>
          <a:lstStyle>
            <a:lvl1pPr algn="l">
              <a:lnSpc>
                <a:spcPct val="100000"/>
              </a:lnSpc>
              <a:defRPr sz="80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5" name="Text Placeholder 2"/>
          <p:cNvSpPr>
            <a:spLocks noGrp="1" noChangeAspect="1"/>
          </p:cNvSpPr>
          <p:nvPr>
            <p:ph type="body" idx="1" hasCustomPrompt="1"/>
          </p:nvPr>
        </p:nvSpPr>
        <p:spPr>
          <a:xfrm>
            <a:off x="717692" y="2018407"/>
            <a:ext cx="1786415" cy="1267458"/>
          </a:xfrm>
          <a:solidFill>
            <a:srgbClr val="E52212"/>
          </a:solidFill>
        </p:spPr>
        <p:txBody>
          <a:bodyPr wrap="none" lIns="144000" tIns="36000" rIns="144000" anchor="ctr">
            <a:spAutoFit/>
          </a:bodyPr>
          <a:lstStyle>
            <a:lvl1pPr marL="0" indent="0" algn="l">
              <a:lnSpc>
                <a:spcPct val="100000"/>
              </a:lnSpc>
              <a:spcBef>
                <a:spcPts val="0"/>
              </a:spcBef>
              <a:buNone/>
              <a:defRPr sz="80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and</a:t>
            </a:r>
          </a:p>
        </p:txBody>
      </p:sp>
      <p:sp>
        <p:nvSpPr>
          <p:cNvPr id="6" name="Text Placeholder 2"/>
          <p:cNvSpPr>
            <a:spLocks noGrp="1" noChangeAspect="1"/>
          </p:cNvSpPr>
          <p:nvPr>
            <p:ph type="body" idx="10" hasCustomPrompt="1"/>
          </p:nvPr>
        </p:nvSpPr>
        <p:spPr>
          <a:xfrm>
            <a:off x="2374777" y="2491840"/>
            <a:ext cx="3198660" cy="1190514"/>
          </a:xfrm>
          <a:solidFill>
            <a:srgbClr val="E52212"/>
          </a:solidFill>
        </p:spPr>
        <p:txBody>
          <a:bodyPr wrap="none" lIns="144000" tIns="36000" rIns="144000" anchor="ctr">
            <a:spAutoFit/>
          </a:bodyPr>
          <a:lstStyle>
            <a:lvl1pPr marL="0" indent="0" algn="l">
              <a:lnSpc>
                <a:spcPct val="100000"/>
              </a:lnSpc>
              <a:spcBef>
                <a:spcPts val="0"/>
              </a:spcBef>
              <a:buNone/>
              <a:defRPr sz="7500" b="1" kern="1200" spc="-300" baseline="0">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Heading</a:t>
            </a:r>
          </a:p>
        </p:txBody>
      </p:sp>
    </p:spTree>
    <p:extLst>
      <p:ext uri="{BB962C8B-B14F-4D97-AF65-F5344CB8AC3E}">
        <p14:creationId xmlns:p14="http://schemas.microsoft.com/office/powerpoint/2010/main" val="1213091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eading + Image Full-page">
    <p:spTree>
      <p:nvGrpSpPr>
        <p:cNvPr id="1" name=""/>
        <p:cNvGrpSpPr/>
        <p:nvPr/>
      </p:nvGrpSpPr>
      <p:grpSpPr>
        <a:xfrm>
          <a:off x="0" y="0"/>
          <a:ext cx="0" cy="0"/>
          <a:chOff x="0" y="0"/>
          <a:chExt cx="0" cy="0"/>
        </a:xfrm>
      </p:grpSpPr>
      <p:sp>
        <p:nvSpPr>
          <p:cNvPr id="3" name="Picture Placeholder 12"/>
          <p:cNvSpPr>
            <a:spLocks noGrp="1"/>
          </p:cNvSpPr>
          <p:nvPr>
            <p:ph type="pic" sz="quarter" idx="12"/>
          </p:nvPr>
        </p:nvSpPr>
        <p:spPr>
          <a:xfrm>
            <a:off x="0" y="0"/>
            <a:ext cx="12192000" cy="6858000"/>
          </a:xfrm>
        </p:spPr>
        <p:txBody>
          <a:bodyPr/>
          <a:lstStyle/>
          <a:p>
            <a:pPr lvl="0"/>
            <a:r>
              <a:rPr lang="en-US" altLang="en-US" noProof="0"/>
              <a:t>Click icon to add picture</a:t>
            </a:r>
            <a:endParaRPr lang="en-AU" altLang="en-US" noProof="0"/>
          </a:p>
        </p:txBody>
      </p:sp>
      <p:sp>
        <p:nvSpPr>
          <p:cNvPr id="4" name="Title 1"/>
          <p:cNvSpPr>
            <a:spLocks noGrp="1" noChangeAspect="1"/>
          </p:cNvSpPr>
          <p:nvPr>
            <p:ph type="title" hasCustomPrompt="1"/>
          </p:nvPr>
        </p:nvSpPr>
        <p:spPr>
          <a:xfrm>
            <a:off x="717692" y="628829"/>
            <a:ext cx="3681164" cy="1267458"/>
          </a:xfrm>
          <a:solidFill>
            <a:srgbClr val="E52212"/>
          </a:solidFill>
        </p:spPr>
        <p:txBody>
          <a:bodyPr wrap="none" lIns="144000" tIns="36000" rIns="144000" anchor="ctr">
            <a:spAutoFit/>
          </a:bodyPr>
          <a:lstStyle>
            <a:lvl1pPr algn="l">
              <a:lnSpc>
                <a:spcPct val="100000"/>
              </a:lnSpc>
              <a:defRPr sz="80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5" name="Text Placeholder 2"/>
          <p:cNvSpPr>
            <a:spLocks noGrp="1" noChangeAspect="1"/>
          </p:cNvSpPr>
          <p:nvPr>
            <p:ph type="body" idx="1" hasCustomPrompt="1"/>
          </p:nvPr>
        </p:nvSpPr>
        <p:spPr>
          <a:xfrm>
            <a:off x="717692" y="2018407"/>
            <a:ext cx="1786415" cy="1267458"/>
          </a:xfrm>
          <a:solidFill>
            <a:srgbClr val="E52212"/>
          </a:solidFill>
        </p:spPr>
        <p:txBody>
          <a:bodyPr wrap="none" lIns="144000" tIns="36000" rIns="144000" anchor="ctr">
            <a:spAutoFit/>
          </a:bodyPr>
          <a:lstStyle>
            <a:lvl1pPr marL="0" indent="0" algn="l">
              <a:lnSpc>
                <a:spcPct val="100000"/>
              </a:lnSpc>
              <a:spcBef>
                <a:spcPts val="0"/>
              </a:spcBef>
              <a:buNone/>
              <a:defRPr sz="80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and</a:t>
            </a:r>
          </a:p>
        </p:txBody>
      </p:sp>
      <p:sp>
        <p:nvSpPr>
          <p:cNvPr id="6" name="Text Placeholder 2"/>
          <p:cNvSpPr>
            <a:spLocks noGrp="1" noChangeAspect="1"/>
          </p:cNvSpPr>
          <p:nvPr>
            <p:ph type="body" idx="10" hasCustomPrompt="1"/>
          </p:nvPr>
        </p:nvSpPr>
        <p:spPr>
          <a:xfrm>
            <a:off x="2376000" y="2491200"/>
            <a:ext cx="3198660" cy="1190514"/>
          </a:xfrm>
          <a:solidFill>
            <a:srgbClr val="E52212"/>
          </a:solidFill>
        </p:spPr>
        <p:txBody>
          <a:bodyPr wrap="none" lIns="144000" tIns="36000" rIns="144000" anchor="ctr">
            <a:spAutoFit/>
          </a:bodyPr>
          <a:lstStyle>
            <a:lvl1pPr marL="0" indent="0" algn="l">
              <a:lnSpc>
                <a:spcPct val="100000"/>
              </a:lnSpc>
              <a:spcBef>
                <a:spcPts val="0"/>
              </a:spcBef>
              <a:buNone/>
              <a:defRPr sz="7500" b="1" kern="1200" spc="-300" baseline="0">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Heading</a:t>
            </a:r>
          </a:p>
        </p:txBody>
      </p:sp>
    </p:spTree>
    <p:extLst>
      <p:ext uri="{BB962C8B-B14F-4D97-AF65-F5344CB8AC3E}">
        <p14:creationId xmlns:p14="http://schemas.microsoft.com/office/powerpoint/2010/main" val="1965596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eading, Content + Image 1/2 page (Positional)">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l="36719" r="18887"/>
          <a:stretch>
            <a:fillRect/>
          </a:stretch>
        </p:blipFill>
        <p:spPr bwMode="auto">
          <a:xfrm>
            <a:off x="6096000" y="-6350"/>
            <a:ext cx="6096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noChangeAspect="1"/>
          </p:cNvSpPr>
          <p:nvPr>
            <p:ph type="title" hasCustomPrompt="1"/>
          </p:nvPr>
        </p:nvSpPr>
        <p:spPr>
          <a:xfrm>
            <a:off x="524765" y="1754386"/>
            <a:ext cx="2326626" cy="775015"/>
          </a:xfrm>
          <a:solidFill>
            <a:srgbClr val="E52212"/>
          </a:solidFill>
        </p:spPr>
        <p:txBody>
          <a:bodyPr wrap="square" lIns="144000" tIns="36000" rIns="144000" anchor="ctr">
            <a:spAutoFit/>
          </a:bodyPr>
          <a:lstStyle>
            <a:lvl1pPr algn="l">
              <a:lnSpc>
                <a:spcPct val="100000"/>
              </a:lnSpc>
              <a:defRPr sz="48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6" name="Text Placeholder 2"/>
          <p:cNvSpPr>
            <a:spLocks noGrp="1" noChangeAspect="1"/>
          </p:cNvSpPr>
          <p:nvPr>
            <p:ph type="body" idx="1" hasCustomPrompt="1"/>
          </p:nvPr>
        </p:nvSpPr>
        <p:spPr>
          <a:xfrm>
            <a:off x="1398450" y="2529401"/>
            <a:ext cx="2408005" cy="775015"/>
          </a:xfrm>
          <a:solidFill>
            <a:srgbClr val="E52212"/>
          </a:solidFill>
        </p:spPr>
        <p:txBody>
          <a:bodyPr wrap="square" lIns="144000" tIns="36000" rIns="144000" anchor="ctr">
            <a:spAutoFit/>
          </a:bodyPr>
          <a:lstStyle>
            <a:lvl1pPr marL="0" indent="0" algn="l">
              <a:lnSpc>
                <a:spcPct val="100000"/>
              </a:lnSpc>
              <a:spcBef>
                <a:spcPts val="0"/>
              </a:spcBef>
              <a:buNone/>
              <a:defRPr sz="48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Heading</a:t>
            </a:r>
          </a:p>
        </p:txBody>
      </p:sp>
      <p:sp>
        <p:nvSpPr>
          <p:cNvPr id="9" name="Text Placeholder 19"/>
          <p:cNvSpPr>
            <a:spLocks noGrp="1"/>
          </p:cNvSpPr>
          <p:nvPr>
            <p:ph type="body" sz="quarter" idx="14" hasCustomPrompt="1"/>
          </p:nvPr>
        </p:nvSpPr>
        <p:spPr>
          <a:xfrm>
            <a:off x="802312" y="3834581"/>
            <a:ext cx="3698307" cy="2618608"/>
          </a:xfrm>
        </p:spPr>
        <p:txBody>
          <a:bodyPr/>
          <a:lstStyle>
            <a:lvl1pPr marL="0" indent="0">
              <a:buFontTx/>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dirty="0"/>
              <a:t>Text</a:t>
            </a:r>
          </a:p>
        </p:txBody>
      </p:sp>
    </p:spTree>
    <p:extLst>
      <p:ext uri="{BB962C8B-B14F-4D97-AF65-F5344CB8AC3E}">
        <p14:creationId xmlns:p14="http://schemas.microsoft.com/office/powerpoint/2010/main" val="2846974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ading, Content + Image 1/2 page">
    <p:spTree>
      <p:nvGrpSpPr>
        <p:cNvPr id="1" name=""/>
        <p:cNvGrpSpPr/>
        <p:nvPr/>
      </p:nvGrpSpPr>
      <p:grpSpPr>
        <a:xfrm>
          <a:off x="0" y="0"/>
          <a:ext cx="0" cy="0"/>
          <a:chOff x="0" y="0"/>
          <a:chExt cx="0" cy="0"/>
        </a:xfrm>
      </p:grpSpPr>
      <p:sp>
        <p:nvSpPr>
          <p:cNvPr id="5" name="Title 1"/>
          <p:cNvSpPr>
            <a:spLocks noGrp="1" noChangeAspect="1"/>
          </p:cNvSpPr>
          <p:nvPr>
            <p:ph type="title" hasCustomPrompt="1"/>
          </p:nvPr>
        </p:nvSpPr>
        <p:spPr>
          <a:xfrm>
            <a:off x="524765" y="1754386"/>
            <a:ext cx="2326626" cy="775015"/>
          </a:xfrm>
          <a:solidFill>
            <a:srgbClr val="E52212"/>
          </a:solidFill>
        </p:spPr>
        <p:txBody>
          <a:bodyPr wrap="square" lIns="144000" tIns="36000" rIns="144000" anchor="ctr">
            <a:spAutoFit/>
          </a:bodyPr>
          <a:lstStyle>
            <a:lvl1pPr algn="l">
              <a:lnSpc>
                <a:spcPct val="100000"/>
              </a:lnSpc>
              <a:defRPr sz="48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Heading</a:t>
            </a:r>
          </a:p>
        </p:txBody>
      </p:sp>
      <p:sp>
        <p:nvSpPr>
          <p:cNvPr id="6" name="Text Placeholder 2"/>
          <p:cNvSpPr>
            <a:spLocks noGrp="1" noChangeAspect="1"/>
          </p:cNvSpPr>
          <p:nvPr>
            <p:ph type="body" idx="1" hasCustomPrompt="1"/>
          </p:nvPr>
        </p:nvSpPr>
        <p:spPr>
          <a:xfrm>
            <a:off x="1398450" y="2529401"/>
            <a:ext cx="2408005" cy="775015"/>
          </a:xfrm>
          <a:solidFill>
            <a:srgbClr val="E52212"/>
          </a:solidFill>
        </p:spPr>
        <p:txBody>
          <a:bodyPr wrap="square" lIns="144000" tIns="36000" rIns="144000" anchor="ctr">
            <a:spAutoFit/>
          </a:bodyPr>
          <a:lstStyle>
            <a:lvl1pPr marL="0" indent="0" algn="l">
              <a:lnSpc>
                <a:spcPct val="100000"/>
              </a:lnSpc>
              <a:spcBef>
                <a:spcPts val="0"/>
              </a:spcBef>
              <a:buNone/>
              <a:defRPr sz="48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Heading</a:t>
            </a:r>
          </a:p>
        </p:txBody>
      </p:sp>
      <p:sp>
        <p:nvSpPr>
          <p:cNvPr id="9" name="Text Placeholder 19"/>
          <p:cNvSpPr>
            <a:spLocks noGrp="1"/>
          </p:cNvSpPr>
          <p:nvPr>
            <p:ph type="body" sz="quarter" idx="14" hasCustomPrompt="1"/>
          </p:nvPr>
        </p:nvSpPr>
        <p:spPr>
          <a:xfrm>
            <a:off x="802312" y="3834581"/>
            <a:ext cx="3698307" cy="2618608"/>
          </a:xfrm>
        </p:spPr>
        <p:txBody>
          <a:bodyPr/>
          <a:lstStyle>
            <a:lvl1pPr marL="0" indent="0">
              <a:buFontTx/>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dirty="0"/>
              <a:t>Text</a:t>
            </a:r>
          </a:p>
        </p:txBody>
      </p:sp>
      <p:sp>
        <p:nvSpPr>
          <p:cNvPr id="10"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Tree>
    <p:extLst>
      <p:ext uri="{BB962C8B-B14F-4D97-AF65-F5344CB8AC3E}">
        <p14:creationId xmlns:p14="http://schemas.microsoft.com/office/powerpoint/2010/main" val="2454356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E52212"/>
        </a:solidFill>
        <a:effectLst/>
      </p:bgPr>
    </p:bg>
    <p:spTree>
      <p:nvGrpSpPr>
        <p:cNvPr id="1" name=""/>
        <p:cNvGrpSpPr/>
        <p:nvPr/>
      </p:nvGrpSpPr>
      <p:grpSpPr>
        <a:xfrm>
          <a:off x="0" y="0"/>
          <a:ext cx="0" cy="0"/>
          <a:chOff x="0" y="0"/>
          <a:chExt cx="0" cy="0"/>
        </a:xfrm>
      </p:grpSpPr>
      <p:sp>
        <p:nvSpPr>
          <p:cNvPr id="7" name="Title 1"/>
          <p:cNvSpPr>
            <a:spLocks noGrp="1" noChangeAspect="1"/>
          </p:cNvSpPr>
          <p:nvPr>
            <p:ph type="title" hasCustomPrompt="1"/>
          </p:nvPr>
        </p:nvSpPr>
        <p:spPr>
          <a:xfrm>
            <a:off x="3964872" y="2156646"/>
            <a:ext cx="2831572" cy="1267458"/>
          </a:xfrm>
          <a:solidFill>
            <a:schemeClr val="bg1"/>
          </a:solidFill>
        </p:spPr>
        <p:txBody>
          <a:bodyPr wrap="square" lIns="144000" tIns="36000" rIns="144000" anchor="ctr">
            <a:spAutoFit/>
          </a:bodyPr>
          <a:lstStyle>
            <a:lvl1pPr algn="r">
              <a:lnSpc>
                <a:spcPct val="100000"/>
              </a:lnSpc>
              <a:defRPr sz="80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dirty="0"/>
              <a:t>Thank</a:t>
            </a:r>
          </a:p>
        </p:txBody>
      </p:sp>
      <p:sp>
        <p:nvSpPr>
          <p:cNvPr id="8" name="Text Placeholder 2"/>
          <p:cNvSpPr>
            <a:spLocks noGrp="1" noChangeAspect="1"/>
          </p:cNvSpPr>
          <p:nvPr>
            <p:ph type="body" idx="1" hasCustomPrompt="1"/>
          </p:nvPr>
        </p:nvSpPr>
        <p:spPr>
          <a:xfrm>
            <a:off x="6661908" y="2422142"/>
            <a:ext cx="1763973" cy="1303809"/>
          </a:xfrm>
          <a:solidFill>
            <a:schemeClr val="bg1"/>
          </a:solidFill>
        </p:spPr>
        <p:txBody>
          <a:bodyPr wrap="square" lIns="144000" tIns="0" rIns="144000" bIns="72000" anchor="ctr">
            <a:spAutoFit/>
          </a:bodyPr>
          <a:lstStyle>
            <a:lvl1pPr marL="0" indent="0" algn="l">
              <a:lnSpc>
                <a:spcPct val="100000"/>
              </a:lnSpc>
              <a:spcBef>
                <a:spcPts val="0"/>
              </a:spcBef>
              <a:buNone/>
              <a:defRPr sz="80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you</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9195" y="4063726"/>
            <a:ext cx="3129776" cy="2598332"/>
          </a:xfrm>
          <a:prstGeom prst="rect">
            <a:avLst/>
          </a:prstGeom>
        </p:spPr>
      </p:pic>
    </p:spTree>
    <p:extLst>
      <p:ext uri="{BB962C8B-B14F-4D97-AF65-F5344CB8AC3E}">
        <p14:creationId xmlns:p14="http://schemas.microsoft.com/office/powerpoint/2010/main" val="494667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24422" y="431800"/>
            <a:ext cx="10944191" cy="836960"/>
          </a:xfrm>
        </p:spPr>
        <p:txBody>
          <a:bodyPr/>
          <a:lstStyle>
            <a:lvl1pPr>
              <a:defRPr/>
            </a:lvl1pPr>
          </a:lstStyle>
          <a:p>
            <a:r>
              <a:rPr lang="en-US" dirty="0"/>
              <a:t>Click to edit Master title style</a:t>
            </a:r>
            <a:endParaRPr lang="en-AU" dirty="0"/>
          </a:p>
        </p:txBody>
      </p:sp>
      <p:sp>
        <p:nvSpPr>
          <p:cNvPr id="4" name="Text Placeholder 2"/>
          <p:cNvSpPr>
            <a:spLocks noGrp="1"/>
          </p:cNvSpPr>
          <p:nvPr>
            <p:ph type="body" idx="1"/>
          </p:nvPr>
        </p:nvSpPr>
        <p:spPr bwMode="auto">
          <a:xfrm>
            <a:off x="624422" y="1625001"/>
            <a:ext cx="1094419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824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864431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314184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C6C3-E81F-42BD-A286-2FD442B2DBF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4D8199A-FD0E-4A33-BBDE-E71760C03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01FBB3A-AEE0-4D6B-A46D-94BFAC5187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106D190-BDF5-49E5-B783-7CA0E54D73AF}"/>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6" name="Footer Placeholder 5">
            <a:extLst>
              <a:ext uri="{FF2B5EF4-FFF2-40B4-BE49-F238E27FC236}">
                <a16:creationId xmlns:a16="http://schemas.microsoft.com/office/drawing/2014/main" id="{5702BCBB-9755-4C4B-94C5-2BDD3A5D53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E5A920-6777-4C2D-BC4F-02DDAA3588FF}"/>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2300739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624418" y="431800"/>
            <a:ext cx="10944191" cy="836960"/>
          </a:xfrm>
          <a:prstGeom prst="rect">
            <a:avLst/>
          </a:prstGeom>
          <a:noFill/>
          <a:ln>
            <a:noFill/>
          </a:ln>
        </p:spPr>
        <p:txBody>
          <a:bodyPr/>
          <a:lstStyle>
            <a:lvl1pPr>
              <a:defRPr/>
            </a:lvl1pPr>
          </a:lstStyle>
          <a:p>
            <a:pPr lvl="0"/>
            <a:r>
              <a:rPr lang="en-US"/>
              <a:t>Click to edit Master title style</a:t>
            </a:r>
            <a:endParaRPr lang="en-AU" dirty="0"/>
          </a:p>
        </p:txBody>
      </p:sp>
      <p:sp>
        <p:nvSpPr>
          <p:cNvPr id="5" name="Text Placeholder 2"/>
          <p:cNvSpPr>
            <a:spLocks noGrp="1"/>
          </p:cNvSpPr>
          <p:nvPr>
            <p:ph type="body" idx="1"/>
          </p:nvPr>
        </p:nvSpPr>
        <p:spPr bwMode="auto">
          <a:xfrm>
            <a:off x="624418" y="1624996"/>
            <a:ext cx="10944191" cy="4525963"/>
          </a:xfrm>
          <a:prstGeom prst="rect">
            <a:avLst/>
          </a:prstGeom>
          <a:noFill/>
          <a:ln>
            <a:noFill/>
          </a:ln>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610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E5D8-E29C-473A-82AA-3EE3697838F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944BDF-2726-4CF7-BFDB-90F746CAD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6B941-B76E-48A1-834B-111012FB7D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05D42F9-E9BA-4BB0-8581-C02577F9F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7DCC8F-F36C-40F2-BAF9-A487950C49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2C813D0-3081-47B6-8C46-F110606E577E}"/>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8" name="Footer Placeholder 7">
            <a:extLst>
              <a:ext uri="{FF2B5EF4-FFF2-40B4-BE49-F238E27FC236}">
                <a16:creationId xmlns:a16="http://schemas.microsoft.com/office/drawing/2014/main" id="{569F245F-8864-4906-89B1-EB15A222587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69146C5-3087-4403-B3BE-A8402EDFBDA7}"/>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2748909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D19F-E030-49C4-9203-A05A7EC00E8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12B4508-F28F-45F8-A341-ABB977969A81}"/>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4" name="Footer Placeholder 3">
            <a:extLst>
              <a:ext uri="{FF2B5EF4-FFF2-40B4-BE49-F238E27FC236}">
                <a16:creationId xmlns:a16="http://schemas.microsoft.com/office/drawing/2014/main" id="{E3781232-413C-4A31-8C49-EF77DC90889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1CACDDC-0585-42EB-863E-3EC4748DE9F7}"/>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210419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225A7-0F25-4C2E-9495-06541DE8B035}"/>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3" name="Footer Placeholder 2">
            <a:extLst>
              <a:ext uri="{FF2B5EF4-FFF2-40B4-BE49-F238E27FC236}">
                <a16:creationId xmlns:a16="http://schemas.microsoft.com/office/drawing/2014/main" id="{DBC0A1BC-7A71-4608-A068-93CD295CBC5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411A998-5995-462B-BE6B-7764DAA2DB82}"/>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65285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86C4-A3B9-4B9B-99EF-63688C21A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8ECE9EE-42D7-4865-84F9-58681DA84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1936B3C-94EA-43BA-A82F-51910C654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A791D9-507E-4672-8EF2-C328105BBABD}"/>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6" name="Footer Placeholder 5">
            <a:extLst>
              <a:ext uri="{FF2B5EF4-FFF2-40B4-BE49-F238E27FC236}">
                <a16:creationId xmlns:a16="http://schemas.microsoft.com/office/drawing/2014/main" id="{71871587-ACCB-4755-B7AB-DD1A4316726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00D4A64-8C9A-4930-B070-C60DE5F4C3E2}"/>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294213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D18F-B8D9-45A6-99C7-A696531F7D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39E7FFC-6676-47E6-82E8-0AB456423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BB63203-5766-4D1D-8F0E-C51630084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C7419-96D7-47D1-A2A0-CC0CB20F3157}"/>
              </a:ext>
            </a:extLst>
          </p:cNvPr>
          <p:cNvSpPr>
            <a:spLocks noGrp="1"/>
          </p:cNvSpPr>
          <p:nvPr>
            <p:ph type="dt" sz="half" idx="10"/>
          </p:nvPr>
        </p:nvSpPr>
        <p:spPr/>
        <p:txBody>
          <a:bodyPr/>
          <a:lstStyle/>
          <a:p>
            <a:fld id="{FB10625F-BF27-478B-8B5D-216C3DA12DE5}" type="datetimeFigureOut">
              <a:rPr lang="en-AU" smtClean="0"/>
              <a:t>02/02/2023</a:t>
            </a:fld>
            <a:endParaRPr lang="en-AU"/>
          </a:p>
        </p:txBody>
      </p:sp>
      <p:sp>
        <p:nvSpPr>
          <p:cNvPr id="6" name="Footer Placeholder 5">
            <a:extLst>
              <a:ext uri="{FF2B5EF4-FFF2-40B4-BE49-F238E27FC236}">
                <a16:creationId xmlns:a16="http://schemas.microsoft.com/office/drawing/2014/main" id="{5CF4FF6E-DDBF-4C49-B6C4-C05828F8FB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E9AD32A-21B6-4888-A36F-5AD2B5632981}"/>
              </a:ext>
            </a:extLst>
          </p:cNvPr>
          <p:cNvSpPr>
            <a:spLocks noGrp="1"/>
          </p:cNvSpPr>
          <p:nvPr>
            <p:ph type="sldNum" sz="quarter" idx="12"/>
          </p:nvPr>
        </p:nvSpPr>
        <p:spPr/>
        <p:txBody>
          <a:bodyPr/>
          <a:lstStyle/>
          <a:p>
            <a:fld id="{B9D2B3F3-8A02-4CEB-954C-721E55C95917}" type="slidenum">
              <a:rPr lang="en-AU" smtClean="0"/>
              <a:t>‹#›</a:t>
            </a:fld>
            <a:endParaRPr lang="en-AU"/>
          </a:p>
        </p:txBody>
      </p:sp>
    </p:spTree>
    <p:extLst>
      <p:ext uri="{BB962C8B-B14F-4D97-AF65-F5344CB8AC3E}">
        <p14:creationId xmlns:p14="http://schemas.microsoft.com/office/powerpoint/2010/main" val="188602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4DCB5-821C-4D61-869E-9BE0E062A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2E49193-793E-4641-86E6-4147EAF9B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0D632E-4C03-4A1B-A5DA-A4D6C68C6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0625F-BF27-478B-8B5D-216C3DA12DE5}" type="datetimeFigureOut">
              <a:rPr lang="en-AU" smtClean="0"/>
              <a:t>02/02/2023</a:t>
            </a:fld>
            <a:endParaRPr lang="en-AU" dirty="0"/>
          </a:p>
        </p:txBody>
      </p:sp>
      <p:sp>
        <p:nvSpPr>
          <p:cNvPr id="5" name="Footer Placeholder 4">
            <a:extLst>
              <a:ext uri="{FF2B5EF4-FFF2-40B4-BE49-F238E27FC236}">
                <a16:creationId xmlns:a16="http://schemas.microsoft.com/office/drawing/2014/main" id="{7D81C021-CBE3-41D1-A987-36B892CB11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3F22B64D-B682-4DE5-9275-6692DBEFA3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2B3F3-8A02-4CEB-954C-721E55C95917}" type="slidenum">
              <a:rPr lang="en-AU" smtClean="0"/>
              <a:t>‹#›</a:t>
            </a:fld>
            <a:endParaRPr lang="en-AU" dirty="0"/>
          </a:p>
        </p:txBody>
      </p:sp>
    </p:spTree>
    <p:extLst>
      <p:ext uri="{BB962C8B-B14F-4D97-AF65-F5344CB8AC3E}">
        <p14:creationId xmlns:p14="http://schemas.microsoft.com/office/powerpoint/2010/main" val="813755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71278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Heading</a:t>
            </a:r>
          </a:p>
        </p:txBody>
      </p:sp>
      <p:sp>
        <p:nvSpPr>
          <p:cNvPr id="1027" name="Text Placeholder 2"/>
          <p:cNvSpPr>
            <a:spLocks noGrp="1"/>
          </p:cNvSpPr>
          <p:nvPr>
            <p:ph type="body" idx="1"/>
          </p:nvPr>
        </p:nvSpPr>
        <p:spPr bwMode="auto">
          <a:xfrm>
            <a:off x="838200" y="2795589"/>
            <a:ext cx="105156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Bulleted list</a:t>
            </a:r>
          </a:p>
        </p:txBody>
      </p:sp>
      <p:sp>
        <p:nvSpPr>
          <p:cNvPr id="7" name="TextBox 32"/>
          <p:cNvSpPr txBox="1">
            <a:spLocks noChangeAspect="1" noChangeArrowheads="1"/>
          </p:cNvSpPr>
          <p:nvPr userDrawn="1"/>
        </p:nvSpPr>
        <p:spPr bwMode="auto">
          <a:xfrm>
            <a:off x="11001903" y="0"/>
            <a:ext cx="1190097" cy="303536"/>
          </a:xfrm>
          <a:prstGeom prst="rect">
            <a:avLst/>
          </a:prstGeom>
          <a:solidFill>
            <a:schemeClr val="tx1"/>
          </a:solidFill>
          <a:ln>
            <a:noFill/>
          </a:ln>
        </p:spPr>
        <p:txBody>
          <a:bodyPr wrap="none" lIns="144000" tIns="72000" rIns="144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12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latrobe.edu.au</a:t>
            </a:r>
            <a:endParaRPr lang="en-US" altLang="en-US"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9" name="Pictur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526711" y="6240479"/>
            <a:ext cx="1654177" cy="531869"/>
          </a:xfrm>
          <a:prstGeom prst="rect">
            <a:avLst/>
          </a:prstGeom>
        </p:spPr>
      </p:pic>
    </p:spTree>
    <p:extLst>
      <p:ext uri="{BB962C8B-B14F-4D97-AF65-F5344CB8AC3E}">
        <p14:creationId xmlns:p14="http://schemas.microsoft.com/office/powerpoint/2010/main" val="15887799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txStyles>
    <p:titleStyle>
      <a:lvl1pPr algn="l" rtl="0" eaLnBrk="1" fontAlgn="base" hangingPunct="1">
        <a:lnSpc>
          <a:spcPts val="5500"/>
        </a:lnSpc>
        <a:spcBef>
          <a:spcPct val="0"/>
        </a:spcBef>
        <a:spcAft>
          <a:spcPct val="0"/>
        </a:spcAft>
        <a:defRPr lang="en-US" altLang="en-US" sz="4800" b="1" kern="1200" dirty="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15900" indent="-215900"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dirty="0">
          <a:solidFill>
            <a:srgbClr val="808080"/>
          </a:solidFill>
          <a:latin typeface="Roboto" panose="02000000000000000000" pitchFamily="2" charset="0"/>
          <a:ea typeface="Roboto" panose="02000000000000000000" pitchFamily="2" charset="0"/>
          <a:cs typeface="Roboto" panose="02000000000000000000" pitchFamily="2" charset="0"/>
        </a:defRPr>
      </a:lvl1pPr>
      <a:lvl2pPr marL="471488" indent="-241300"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75" indent="-176213"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8.xml"/><Relationship Id="rId1" Type="http://schemas.openxmlformats.org/officeDocument/2006/relationships/video" Target="https://www.youtube.com/embed/tgCUnkE6La4?feature=oembed"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7.xml"/><Relationship Id="rId1" Type="http://schemas.openxmlformats.org/officeDocument/2006/relationships/video" Target="https://www.youtube.com/embed/foa0kTVwE0Q?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FhHjF6WYOhU?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8.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wvfYTgmayok?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8.xml"/><Relationship Id="rId1" Type="http://schemas.openxmlformats.org/officeDocument/2006/relationships/video" Target="https://www.youtube.com/embed/ThmkKFZoLc0?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video" Target="https://www.youtube.com/embed/7Oaf-OC2G0s?start=172&amp;feature=oembed" TargetMode="Externa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To5ygMgI2aw?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7.xml"/><Relationship Id="rId1" Type="http://schemas.openxmlformats.org/officeDocument/2006/relationships/video" Target="https://www.youtube.com/embed/hN55g0YBGgA?start=13&amp;feature=oembed"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qNLSmZR07PA?feature=oembed"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video" Target="https://www.youtube.com/embed/zR1ZqysH_50?feature=oembed" TargetMode="Externa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bFNo3hnkWo4?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0AD0E015-885D-42C6-AE8D-FBAFBEB6D5E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464" b="7464"/>
          <a:stretch>
            <a:fillRect/>
          </a:stretch>
        </p:blipFill>
        <p:spPr>
          <a:xfrm>
            <a:off x="6081713" y="2252663"/>
            <a:ext cx="6119812" cy="3195637"/>
          </a:xfrm>
        </p:spPr>
      </p:pic>
      <p:pic>
        <p:nvPicPr>
          <p:cNvPr id="24" name="Picture Placeholder 23">
            <a:extLst>
              <a:ext uri="{FF2B5EF4-FFF2-40B4-BE49-F238E27FC236}">
                <a16:creationId xmlns:a16="http://schemas.microsoft.com/office/drawing/2014/main" id="{2945901C-AABE-4166-BA7A-33FB0F88B19B}"/>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7998" b="7998"/>
          <a:stretch>
            <a:fillRect/>
          </a:stretch>
        </p:blipFill>
        <p:spPr>
          <a:xfrm>
            <a:off x="0" y="2252663"/>
            <a:ext cx="6083300" cy="3195637"/>
          </a:xfrm>
        </p:spPr>
      </p:pic>
      <p:sp>
        <p:nvSpPr>
          <p:cNvPr id="4" name="Title 3">
            <a:extLst>
              <a:ext uri="{FF2B5EF4-FFF2-40B4-BE49-F238E27FC236}">
                <a16:creationId xmlns:a16="http://schemas.microsoft.com/office/drawing/2014/main" id="{6C8991F3-46C5-4779-8452-F8D2508B7E84}"/>
              </a:ext>
            </a:extLst>
          </p:cNvPr>
          <p:cNvSpPr>
            <a:spLocks noGrp="1"/>
          </p:cNvSpPr>
          <p:nvPr>
            <p:ph type="title"/>
          </p:nvPr>
        </p:nvSpPr>
        <p:spPr>
          <a:xfrm>
            <a:off x="5989888" y="5385318"/>
            <a:ext cx="184731" cy="830997"/>
          </a:xfrm>
        </p:spPr>
        <p:txBody>
          <a:bodyPr/>
          <a:lstStyle/>
          <a:p>
            <a:br>
              <a:rPr lang="en-AU" altLang="en-US" b="0" dirty="0">
                <a:latin typeface="Calibri" pitchFamily="34" charset="0"/>
              </a:rPr>
            </a:br>
            <a:endParaRPr lang="en-AU" dirty="0"/>
          </a:p>
        </p:txBody>
      </p:sp>
      <p:sp>
        <p:nvSpPr>
          <p:cNvPr id="6" name="Text Placeholder 5">
            <a:extLst>
              <a:ext uri="{FF2B5EF4-FFF2-40B4-BE49-F238E27FC236}">
                <a16:creationId xmlns:a16="http://schemas.microsoft.com/office/drawing/2014/main" id="{3A03B759-D11B-43C5-BFB8-FAD2D9C84D92}"/>
              </a:ext>
            </a:extLst>
          </p:cNvPr>
          <p:cNvSpPr>
            <a:spLocks noGrp="1"/>
          </p:cNvSpPr>
          <p:nvPr>
            <p:ph type="body" sz="quarter" idx="10"/>
          </p:nvPr>
        </p:nvSpPr>
        <p:spPr>
          <a:xfrm>
            <a:off x="1963215" y="3863340"/>
            <a:ext cx="8326559" cy="414917"/>
          </a:xfrm>
        </p:spPr>
        <p:txBody>
          <a:bodyPr wrap="square"/>
          <a:lstStyle/>
          <a:p>
            <a:r>
              <a:rPr lang="en-AU" sz="2400" dirty="0">
                <a:solidFill>
                  <a:srgbClr val="000000"/>
                </a:solidFill>
                <a:latin typeface="Calibri" panose="020F0502020204030204" pitchFamily="34" charset="0"/>
                <a:ea typeface="Calibri" panose="020F0502020204030204" pitchFamily="34" charset="0"/>
              </a:rPr>
              <a:t>Active Support: what it is and how to do it</a:t>
            </a:r>
          </a:p>
        </p:txBody>
      </p:sp>
      <p:sp>
        <p:nvSpPr>
          <p:cNvPr id="2" name="TextBox 1">
            <a:extLst>
              <a:ext uri="{FF2B5EF4-FFF2-40B4-BE49-F238E27FC236}">
                <a16:creationId xmlns:a16="http://schemas.microsoft.com/office/drawing/2014/main" id="{0166A3F0-0BA1-4523-A4D4-1F43D2E35FF8}"/>
              </a:ext>
            </a:extLst>
          </p:cNvPr>
          <p:cNvSpPr txBox="1"/>
          <p:nvPr/>
        </p:nvSpPr>
        <p:spPr>
          <a:xfrm>
            <a:off x="3294345" y="6031648"/>
            <a:ext cx="6463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Training developed by the Living with Disability Research Centre</a:t>
            </a:r>
          </a:p>
        </p:txBody>
      </p:sp>
    </p:spTree>
    <p:extLst>
      <p:ext uri="{BB962C8B-B14F-4D97-AF65-F5344CB8AC3E}">
        <p14:creationId xmlns:p14="http://schemas.microsoft.com/office/powerpoint/2010/main" val="658573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2DC0-CA86-4A81-BCE4-D47F7F7D538B}"/>
              </a:ext>
            </a:extLst>
          </p:cNvPr>
          <p:cNvSpPr>
            <a:spLocks noGrp="1"/>
          </p:cNvSpPr>
          <p:nvPr>
            <p:ph type="title"/>
          </p:nvPr>
        </p:nvSpPr>
        <p:spPr>
          <a:xfrm>
            <a:off x="211948" y="135951"/>
            <a:ext cx="11768104" cy="836960"/>
          </a:xfrm>
        </p:spPr>
        <p:txBody>
          <a:bodyPr/>
          <a:lstStyle/>
          <a:p>
            <a:r>
              <a:rPr lang="en-AU" sz="3600" dirty="0">
                <a:latin typeface="+mn-lt"/>
              </a:rPr>
              <a:t>Level of engagement of the people you support</a:t>
            </a:r>
          </a:p>
        </p:txBody>
      </p:sp>
      <p:sp>
        <p:nvSpPr>
          <p:cNvPr id="3" name="Text Placeholder 2">
            <a:extLst>
              <a:ext uri="{FF2B5EF4-FFF2-40B4-BE49-F238E27FC236}">
                <a16:creationId xmlns:a16="http://schemas.microsoft.com/office/drawing/2014/main" id="{8955A4B8-348A-4824-B6C3-1E426C66BA41}"/>
              </a:ext>
            </a:extLst>
          </p:cNvPr>
          <p:cNvSpPr>
            <a:spLocks noGrp="1"/>
          </p:cNvSpPr>
          <p:nvPr>
            <p:ph type="body" idx="1"/>
          </p:nvPr>
        </p:nvSpPr>
        <p:spPr>
          <a:xfrm>
            <a:off x="211948" y="1166018"/>
            <a:ext cx="11768104" cy="4525963"/>
          </a:xfrm>
        </p:spPr>
        <p:txBody>
          <a:bodyPr/>
          <a:lstStyle/>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People living in group homes are engaged on average for 50% of the time</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They are disengaged for the other 50% of time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Disengagement means </a:t>
            </a:r>
            <a:r>
              <a:rPr lang="en-AU" sz="2400" b="0" i="0" dirty="0">
                <a:solidFill>
                  <a:schemeClr val="accent2">
                    <a:lumMod val="50000"/>
                  </a:schemeClr>
                </a:solidFill>
                <a:effectLst/>
                <a:latin typeface="+mn-lt"/>
              </a:rPr>
              <a:t>doing nothing – just sitting or standing, waiting, watching what others </a:t>
            </a:r>
          </a:p>
          <a:p>
            <a:pPr>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Being disengaged</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impacts on emotional well-being </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contributes to repetitive or self-stimulatory behaviour, and self-injury  </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means staff don’t see the person as an individual who has interests and preferences </a:t>
            </a:r>
            <a:r>
              <a:rPr lang="en-AU" sz="2400" dirty="0">
                <a:solidFill>
                  <a:schemeClr val="accent2">
                    <a:lumMod val="50000"/>
                  </a:schemeClr>
                </a:solidFill>
                <a:latin typeface="+mn-lt"/>
              </a:rPr>
              <a:t>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People with severe and profound intellectual disabilities are the most disengaged.</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Why do you think this is the case?</a:t>
            </a:r>
          </a:p>
          <a:p>
            <a:endParaRPr lang="en-AU" dirty="0"/>
          </a:p>
        </p:txBody>
      </p:sp>
    </p:spTree>
    <p:extLst>
      <p:ext uri="{BB962C8B-B14F-4D97-AF65-F5344CB8AC3E}">
        <p14:creationId xmlns:p14="http://schemas.microsoft.com/office/powerpoint/2010/main" val="375333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2DC0-CA86-4A81-BCE4-D47F7F7D538B}"/>
              </a:ext>
            </a:extLst>
          </p:cNvPr>
          <p:cNvSpPr>
            <a:spLocks noGrp="1"/>
          </p:cNvSpPr>
          <p:nvPr>
            <p:ph type="title"/>
          </p:nvPr>
        </p:nvSpPr>
        <p:spPr>
          <a:xfrm>
            <a:off x="281968" y="113924"/>
            <a:ext cx="11768104" cy="836960"/>
          </a:xfrm>
        </p:spPr>
        <p:txBody>
          <a:bodyPr/>
          <a:lstStyle/>
          <a:p>
            <a:r>
              <a:rPr lang="en-AU" sz="3600" dirty="0">
                <a:latin typeface="+mn-lt"/>
              </a:rPr>
              <a:t>Why are people disengaged?</a:t>
            </a:r>
          </a:p>
        </p:txBody>
      </p:sp>
      <p:sp>
        <p:nvSpPr>
          <p:cNvPr id="3" name="Text Placeholder 2">
            <a:extLst>
              <a:ext uri="{FF2B5EF4-FFF2-40B4-BE49-F238E27FC236}">
                <a16:creationId xmlns:a16="http://schemas.microsoft.com/office/drawing/2014/main" id="{8955A4B8-348A-4824-B6C3-1E426C66BA41}"/>
              </a:ext>
            </a:extLst>
          </p:cNvPr>
          <p:cNvSpPr>
            <a:spLocks noGrp="1"/>
          </p:cNvSpPr>
          <p:nvPr>
            <p:ph type="body" idx="1"/>
          </p:nvPr>
        </p:nvSpPr>
        <p:spPr>
          <a:xfrm>
            <a:off x="211948" y="1022445"/>
            <a:ext cx="11768104" cy="4525963"/>
          </a:xfrm>
        </p:spPr>
        <p:txBody>
          <a:bodyPr/>
          <a:lstStyle/>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They may not be able to initiate engagement without support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They may be overlooked by staff or left alone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Staff may not know how to provide the right type of assistance or how to interact with them socially </a:t>
            </a:r>
          </a:p>
          <a:p>
            <a:pPr algn="l" fontAlgn="base">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To reduce disengagement, people need staff skilled in Active Support who :</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are </a:t>
            </a:r>
            <a:r>
              <a:rPr lang="en-AU" sz="2400" b="0" i="0" dirty="0">
                <a:solidFill>
                  <a:schemeClr val="accent2">
                    <a:lumMod val="50000"/>
                  </a:schemeClr>
                </a:solidFill>
                <a:effectLst/>
                <a:latin typeface="+mn-lt"/>
              </a:rPr>
              <a:t>responsive to them </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encourage them to be engaged </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support them to try new or more complex activities and extend their skills</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h</a:t>
            </a:r>
            <a:r>
              <a:rPr lang="en-AU" sz="2400" b="0" i="0" dirty="0">
                <a:solidFill>
                  <a:schemeClr val="accent2">
                    <a:lumMod val="50000"/>
                  </a:schemeClr>
                </a:solidFill>
                <a:effectLst/>
                <a:latin typeface="+mn-lt"/>
              </a:rPr>
              <a:t>ow how to provide the right type and amount</a:t>
            </a:r>
            <a:r>
              <a:rPr lang="en-AU" sz="2400" dirty="0">
                <a:solidFill>
                  <a:schemeClr val="accent2">
                    <a:lumMod val="50000"/>
                  </a:schemeClr>
                </a:solidFill>
                <a:latin typeface="+mn-lt"/>
              </a:rPr>
              <a:t> of assistance</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mn-lt"/>
              </a:rPr>
              <a:t>know when to provide assistance, or stand back and not take over </a:t>
            </a:r>
          </a:p>
        </p:txBody>
      </p:sp>
      <p:pic>
        <p:nvPicPr>
          <p:cNvPr id="7" name="Picture 6" descr="A picture containing indoor, person&#10;&#10;Description automatically generated">
            <a:extLst>
              <a:ext uri="{FF2B5EF4-FFF2-40B4-BE49-F238E27FC236}">
                <a16:creationId xmlns:a16="http://schemas.microsoft.com/office/drawing/2014/main" id="{EEEAC33E-B0AE-382F-FFAB-B025ADBB7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076" y="4846547"/>
            <a:ext cx="3162924" cy="1978015"/>
          </a:xfrm>
          <a:prstGeom prst="rect">
            <a:avLst/>
          </a:prstGeom>
        </p:spPr>
      </p:pic>
    </p:spTree>
    <p:extLst>
      <p:ext uri="{BB962C8B-B14F-4D97-AF65-F5344CB8AC3E}">
        <p14:creationId xmlns:p14="http://schemas.microsoft.com/office/powerpoint/2010/main" val="424397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2DC0-CA86-4A81-BCE4-D47F7F7D538B}"/>
              </a:ext>
            </a:extLst>
          </p:cNvPr>
          <p:cNvSpPr>
            <a:spLocks noGrp="1"/>
          </p:cNvSpPr>
          <p:nvPr>
            <p:ph type="title"/>
          </p:nvPr>
        </p:nvSpPr>
        <p:spPr/>
        <p:txBody>
          <a:bodyPr/>
          <a:lstStyle/>
          <a:p>
            <a:r>
              <a:rPr lang="en-AU" sz="3600" dirty="0">
                <a:latin typeface="+mn-lt"/>
              </a:rPr>
              <a:t>Activity: Engaged / Disengaged</a:t>
            </a:r>
          </a:p>
        </p:txBody>
      </p:sp>
      <p:sp>
        <p:nvSpPr>
          <p:cNvPr id="3" name="Text Placeholder 2">
            <a:extLst>
              <a:ext uri="{FF2B5EF4-FFF2-40B4-BE49-F238E27FC236}">
                <a16:creationId xmlns:a16="http://schemas.microsoft.com/office/drawing/2014/main" id="{8955A4B8-348A-4824-B6C3-1E426C66BA41}"/>
              </a:ext>
            </a:extLst>
          </p:cNvPr>
          <p:cNvSpPr>
            <a:spLocks noGrp="1"/>
          </p:cNvSpPr>
          <p:nvPr>
            <p:ph type="body" idx="1"/>
          </p:nvPr>
        </p:nvSpPr>
        <p:spPr/>
        <p:txBody>
          <a:bodyPr/>
          <a:lstStyle/>
          <a:p>
            <a:pPr marL="0" indent="0">
              <a:buNone/>
            </a:pPr>
            <a:r>
              <a:rPr lang="en-AU" sz="2400" dirty="0">
                <a:solidFill>
                  <a:schemeClr val="accent2">
                    <a:lumMod val="50000"/>
                  </a:schemeClr>
                </a:solidFill>
                <a:latin typeface="+mn-lt"/>
              </a:rPr>
              <a:t>In groups answer the 20 Questions on the </a:t>
            </a:r>
          </a:p>
          <a:p>
            <a:pPr marL="0" indent="0">
              <a:buNone/>
            </a:pPr>
            <a:r>
              <a:rPr lang="en-AU" sz="2400" dirty="0">
                <a:solidFill>
                  <a:schemeClr val="accent2">
                    <a:lumMod val="50000"/>
                  </a:schemeClr>
                </a:solidFill>
                <a:latin typeface="+mn-lt"/>
              </a:rPr>
              <a:t>Handout</a:t>
            </a:r>
          </a:p>
          <a:p>
            <a:endParaRPr lang="en-AU" dirty="0"/>
          </a:p>
        </p:txBody>
      </p:sp>
      <p:grpSp>
        <p:nvGrpSpPr>
          <p:cNvPr id="4" name="Group 3">
            <a:extLst>
              <a:ext uri="{FF2B5EF4-FFF2-40B4-BE49-F238E27FC236}">
                <a16:creationId xmlns:a16="http://schemas.microsoft.com/office/drawing/2014/main" id="{09CD44A9-3725-4440-B464-3F427FA0E5D4}"/>
              </a:ext>
            </a:extLst>
          </p:cNvPr>
          <p:cNvGrpSpPr>
            <a:grpSpLocks noChangeAspect="1"/>
          </p:cNvGrpSpPr>
          <p:nvPr/>
        </p:nvGrpSpPr>
        <p:grpSpPr>
          <a:xfrm>
            <a:off x="6425398" y="1791873"/>
            <a:ext cx="4892170" cy="3815630"/>
            <a:chOff x="2484438" y="1125538"/>
            <a:chExt cx="6138862" cy="5327650"/>
          </a:xfrm>
        </p:grpSpPr>
        <p:pic>
          <p:nvPicPr>
            <p:cNvPr id="5" name="Picture 6">
              <a:extLst>
                <a:ext uri="{FF2B5EF4-FFF2-40B4-BE49-F238E27FC236}">
                  <a16:creationId xmlns:a16="http://schemas.microsoft.com/office/drawing/2014/main" id="{96C09472-A906-4C6B-95CC-7F696F9DA6CC}"/>
                </a:ext>
              </a:extLst>
            </p:cNvPr>
            <p:cNvPicPr>
              <a:picLocks noChangeAspect="1"/>
            </p:cNvPicPr>
            <p:nvPr/>
          </p:nvPicPr>
          <p:blipFill>
            <a:blip r:embed="rId3" cstate="print">
              <a:extLst>
                <a:ext uri="{28A0092B-C50C-407E-A947-70E740481C1C}">
                  <a14:useLocalDpi xmlns:a14="http://schemas.microsoft.com/office/drawing/2010/main" val="0"/>
                </a:ext>
              </a:extLst>
            </a:blip>
            <a:srcRect l="32845" t="11743" r="21774" b="15147"/>
            <a:stretch>
              <a:fillRect/>
            </a:stretch>
          </p:blipFill>
          <p:spPr bwMode="auto">
            <a:xfrm>
              <a:off x="2484438" y="1125538"/>
              <a:ext cx="2070100"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a:extLst>
                <a:ext uri="{FF2B5EF4-FFF2-40B4-BE49-F238E27FC236}">
                  <a16:creationId xmlns:a16="http://schemas.microsoft.com/office/drawing/2014/main" id="{EFEE2A68-AB38-49DE-A207-D4E2EFE63C24}"/>
                </a:ext>
              </a:extLst>
            </p:cNvPr>
            <p:cNvPicPr>
              <a:picLocks noChangeAspect="1"/>
            </p:cNvPicPr>
            <p:nvPr/>
          </p:nvPicPr>
          <p:blipFill>
            <a:blip r:embed="rId4" cstate="print">
              <a:extLst>
                <a:ext uri="{28A0092B-C50C-407E-A947-70E740481C1C}">
                  <a14:useLocalDpi xmlns:a14="http://schemas.microsoft.com/office/drawing/2010/main" val="0"/>
                </a:ext>
              </a:extLst>
            </a:blip>
            <a:srcRect l="5920" t="14137" b="9875"/>
            <a:stretch>
              <a:fillRect/>
            </a:stretch>
          </p:blipFill>
          <p:spPr bwMode="auto">
            <a:xfrm>
              <a:off x="4500563" y="1125538"/>
              <a:ext cx="4122737"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a:extLst>
                <a:ext uri="{FF2B5EF4-FFF2-40B4-BE49-F238E27FC236}">
                  <a16:creationId xmlns:a16="http://schemas.microsoft.com/office/drawing/2014/main" id="{8F32A08E-2D2A-4537-A74C-0F1583F704CD}"/>
                </a:ext>
              </a:extLst>
            </p:cNvPr>
            <p:cNvPicPr>
              <a:picLocks noChangeAspect="1"/>
            </p:cNvPicPr>
            <p:nvPr/>
          </p:nvPicPr>
          <p:blipFill>
            <a:blip r:embed="rId5" cstate="print">
              <a:extLst>
                <a:ext uri="{28A0092B-C50C-407E-A947-70E740481C1C}">
                  <a14:useLocalDpi xmlns:a14="http://schemas.microsoft.com/office/drawing/2010/main" val="0"/>
                </a:ext>
              </a:extLst>
            </a:blip>
            <a:srcRect l="27435" t="10104" r="12926" b="15642"/>
            <a:stretch>
              <a:fillRect/>
            </a:stretch>
          </p:blipFill>
          <p:spPr bwMode="auto">
            <a:xfrm>
              <a:off x="6443663" y="2997200"/>
              <a:ext cx="2160587"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2366EEC1-4096-43CF-BF55-B320D6C13514}"/>
                </a:ext>
              </a:extLst>
            </p:cNvPr>
            <p:cNvPicPr>
              <a:picLocks noChangeAspect="1"/>
            </p:cNvPicPr>
            <p:nvPr/>
          </p:nvPicPr>
          <p:blipFill>
            <a:blip r:embed="rId6" cstate="print">
              <a:extLst>
                <a:ext uri="{28A0092B-C50C-407E-A947-70E740481C1C}">
                  <a14:useLocalDpi xmlns:a14="http://schemas.microsoft.com/office/drawing/2010/main" val="0"/>
                </a:ext>
              </a:extLst>
            </a:blip>
            <a:srcRect l="23109" t="11037" r="11734" b="21304"/>
            <a:stretch>
              <a:fillRect/>
            </a:stretch>
          </p:blipFill>
          <p:spPr bwMode="auto">
            <a:xfrm>
              <a:off x="2484438" y="2997200"/>
              <a:ext cx="3959225" cy="231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a:extLst>
                <a:ext uri="{FF2B5EF4-FFF2-40B4-BE49-F238E27FC236}">
                  <a16:creationId xmlns:a16="http://schemas.microsoft.com/office/drawing/2014/main" id="{B6E07314-56C3-44AE-BFB9-8BBCD7E56BC8}"/>
                </a:ext>
              </a:extLst>
            </p:cNvPr>
            <p:cNvPicPr>
              <a:picLocks noChangeAspect="1"/>
            </p:cNvPicPr>
            <p:nvPr/>
          </p:nvPicPr>
          <p:blipFill>
            <a:blip r:embed="rId7" cstate="print">
              <a:extLst>
                <a:ext uri="{28A0092B-C50C-407E-A947-70E740481C1C}">
                  <a14:useLocalDpi xmlns:a14="http://schemas.microsoft.com/office/drawing/2010/main" val="0"/>
                </a:ext>
              </a:extLst>
            </a:blip>
            <a:srcRect l="26395" t="13225" r="25754" b="16786"/>
            <a:stretch>
              <a:fillRect/>
            </a:stretch>
          </p:blipFill>
          <p:spPr bwMode="auto">
            <a:xfrm>
              <a:off x="5905500" y="4233863"/>
              <a:ext cx="2698750"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a:extLst>
                <a:ext uri="{FF2B5EF4-FFF2-40B4-BE49-F238E27FC236}">
                  <a16:creationId xmlns:a16="http://schemas.microsoft.com/office/drawing/2014/main" id="{448F7625-B09C-451C-8A21-F2E9C3C19F42}"/>
                </a:ext>
              </a:extLst>
            </p:cNvPr>
            <p:cNvPicPr>
              <a:picLocks noChangeAspect="1"/>
            </p:cNvPicPr>
            <p:nvPr/>
          </p:nvPicPr>
          <p:blipFill>
            <a:blip r:embed="rId8" cstate="print">
              <a:extLst>
                <a:ext uri="{28A0092B-C50C-407E-A947-70E740481C1C}">
                  <a14:useLocalDpi xmlns:a14="http://schemas.microsoft.com/office/drawing/2010/main" val="0"/>
                </a:ext>
              </a:extLst>
            </a:blip>
            <a:srcRect l="15141" t="18417" r="18497" b="26038"/>
            <a:stretch>
              <a:fillRect/>
            </a:stretch>
          </p:blipFill>
          <p:spPr bwMode="auto">
            <a:xfrm>
              <a:off x="2484438" y="4824413"/>
              <a:ext cx="3459162" cy="162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83337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2DC0-CA86-4A81-BCE4-D47F7F7D538B}"/>
              </a:ext>
            </a:extLst>
          </p:cNvPr>
          <p:cNvSpPr>
            <a:spLocks noGrp="1"/>
          </p:cNvSpPr>
          <p:nvPr>
            <p:ph type="title"/>
          </p:nvPr>
        </p:nvSpPr>
        <p:spPr/>
        <p:txBody>
          <a:bodyPr/>
          <a:lstStyle/>
          <a:p>
            <a:r>
              <a:rPr lang="en-AU" sz="3600" dirty="0">
                <a:latin typeface="+mn-lt"/>
              </a:rPr>
              <a:t>Meaningful Activities</a:t>
            </a:r>
          </a:p>
        </p:txBody>
      </p:sp>
      <p:sp>
        <p:nvSpPr>
          <p:cNvPr id="3" name="Text Placeholder 2">
            <a:extLst>
              <a:ext uri="{FF2B5EF4-FFF2-40B4-BE49-F238E27FC236}">
                <a16:creationId xmlns:a16="http://schemas.microsoft.com/office/drawing/2014/main" id="{8955A4B8-348A-4824-B6C3-1E426C66BA41}"/>
              </a:ext>
            </a:extLst>
          </p:cNvPr>
          <p:cNvSpPr>
            <a:spLocks noGrp="1"/>
          </p:cNvSpPr>
          <p:nvPr>
            <p:ph type="body" idx="1"/>
          </p:nvPr>
        </p:nvSpPr>
        <p:spPr/>
        <p:txBody>
          <a:bodyPr/>
          <a:lstStyle/>
          <a:p>
            <a:pPr marL="0" indent="0">
              <a:spcBef>
                <a:spcPts val="600"/>
              </a:spcBef>
              <a:spcAft>
                <a:spcPts val="600"/>
              </a:spcAft>
              <a:buNone/>
            </a:pPr>
            <a:r>
              <a:rPr lang="en-AU" sz="2400" b="1" dirty="0">
                <a:solidFill>
                  <a:schemeClr val="accent2">
                    <a:lumMod val="50000"/>
                  </a:schemeClr>
                </a:solidFill>
                <a:latin typeface="+mn-lt"/>
              </a:rPr>
              <a:t>Meaningful</a:t>
            </a:r>
            <a:r>
              <a:rPr lang="en-AU" sz="2400" dirty="0">
                <a:solidFill>
                  <a:schemeClr val="accent2">
                    <a:lumMod val="50000"/>
                  </a:schemeClr>
                </a:solidFill>
                <a:latin typeface="+mn-lt"/>
              </a:rPr>
              <a:t>: constructive, purposeful, contributing to quality of life</a:t>
            </a:r>
          </a:p>
          <a:p>
            <a:pPr lvl="2">
              <a:lnSpc>
                <a:spcPct val="100000"/>
              </a:lnSpc>
              <a:spcBef>
                <a:spcPts val="600"/>
              </a:spcBef>
              <a:spcAft>
                <a:spcPts val="600"/>
              </a:spcAft>
              <a:buFont typeface="Arial" panose="020B0604020202020204" pitchFamily="34" charset="0"/>
              <a:buChar char="•"/>
            </a:pPr>
            <a:r>
              <a:rPr lang="en-AU" sz="2400" b="1" dirty="0">
                <a:solidFill>
                  <a:schemeClr val="accent2">
                    <a:lumMod val="50000"/>
                  </a:schemeClr>
                </a:solidFill>
                <a:latin typeface="+mn-lt"/>
              </a:rPr>
              <a:t>Household activities</a:t>
            </a:r>
            <a:r>
              <a:rPr lang="en-AU" sz="2400" dirty="0">
                <a:solidFill>
                  <a:schemeClr val="accent2">
                    <a:lumMod val="50000"/>
                  </a:schemeClr>
                </a:solidFill>
                <a:latin typeface="+mn-lt"/>
              </a:rPr>
              <a:t>: cooking, making coffee, gardening, putting clothes in a washing machine </a:t>
            </a:r>
          </a:p>
          <a:p>
            <a:pPr lvl="2">
              <a:lnSpc>
                <a:spcPct val="100000"/>
              </a:lnSpc>
              <a:spcBef>
                <a:spcPts val="600"/>
              </a:spcBef>
              <a:spcAft>
                <a:spcPts val="600"/>
              </a:spcAft>
              <a:buFont typeface="Arial" panose="020B0604020202020204" pitchFamily="34" charset="0"/>
              <a:buChar char="•"/>
            </a:pPr>
            <a:r>
              <a:rPr lang="en-AU" sz="2400" b="1" dirty="0">
                <a:solidFill>
                  <a:schemeClr val="accent2">
                    <a:lumMod val="50000"/>
                  </a:schemeClr>
                </a:solidFill>
                <a:latin typeface="+mn-lt"/>
              </a:rPr>
              <a:t>Personal care</a:t>
            </a:r>
            <a:r>
              <a:rPr lang="en-AU" sz="2400" dirty="0">
                <a:solidFill>
                  <a:schemeClr val="accent2">
                    <a:lumMod val="50000"/>
                  </a:schemeClr>
                </a:solidFill>
                <a:latin typeface="+mn-lt"/>
              </a:rPr>
              <a:t>: putting on clothes, eating and drinking, brushing teeth</a:t>
            </a:r>
          </a:p>
          <a:p>
            <a:pPr lvl="2">
              <a:lnSpc>
                <a:spcPct val="100000"/>
              </a:lnSpc>
              <a:spcBef>
                <a:spcPts val="600"/>
              </a:spcBef>
              <a:spcAft>
                <a:spcPts val="600"/>
              </a:spcAft>
              <a:buFont typeface="Arial" panose="020B0604020202020204" pitchFamily="34" charset="0"/>
              <a:buChar char="•"/>
            </a:pPr>
            <a:r>
              <a:rPr lang="en-AU" sz="2400" b="1" dirty="0">
                <a:solidFill>
                  <a:schemeClr val="accent2">
                    <a:lumMod val="50000"/>
                  </a:schemeClr>
                </a:solidFill>
                <a:latin typeface="+mn-lt"/>
              </a:rPr>
              <a:t>Leisure activities</a:t>
            </a:r>
            <a:r>
              <a:rPr lang="en-AU" sz="2400" dirty="0">
                <a:solidFill>
                  <a:schemeClr val="accent2">
                    <a:lumMod val="50000"/>
                  </a:schemeClr>
                </a:solidFill>
                <a:latin typeface="+mn-lt"/>
              </a:rPr>
              <a:t>: watching TV, playing a game, listening to music, exercising, reading </a:t>
            </a:r>
          </a:p>
          <a:p>
            <a:pPr lvl="2">
              <a:lnSpc>
                <a:spcPct val="100000"/>
              </a:lnSpc>
              <a:spcBef>
                <a:spcPts val="600"/>
              </a:spcBef>
              <a:spcAft>
                <a:spcPts val="600"/>
              </a:spcAft>
              <a:buFont typeface="Arial" panose="020B0604020202020204" pitchFamily="34" charset="0"/>
              <a:buChar char="•"/>
            </a:pPr>
            <a:r>
              <a:rPr lang="en-AU" sz="2400" b="1" dirty="0">
                <a:solidFill>
                  <a:schemeClr val="accent2">
                    <a:lumMod val="50000"/>
                  </a:schemeClr>
                </a:solidFill>
                <a:latin typeface="+mn-lt"/>
              </a:rPr>
              <a:t>Community-based activities</a:t>
            </a:r>
            <a:r>
              <a:rPr lang="en-AU" sz="2400" dirty="0">
                <a:solidFill>
                  <a:schemeClr val="accent2">
                    <a:lumMod val="50000"/>
                  </a:schemeClr>
                </a:solidFill>
                <a:latin typeface="+mn-lt"/>
              </a:rPr>
              <a:t>: shopping, eating at a café, visiting an art gallery, borrowing books from a library</a:t>
            </a:r>
          </a:p>
          <a:p>
            <a:pPr lvl="2">
              <a:lnSpc>
                <a:spcPct val="100000"/>
              </a:lnSpc>
              <a:spcBef>
                <a:spcPts val="600"/>
              </a:spcBef>
              <a:spcAft>
                <a:spcPts val="600"/>
              </a:spcAft>
              <a:buFont typeface="Arial" panose="020B0604020202020204" pitchFamily="34" charset="0"/>
              <a:buChar char="•"/>
            </a:pPr>
            <a:r>
              <a:rPr lang="en-AU" sz="2400" b="1" dirty="0">
                <a:solidFill>
                  <a:schemeClr val="accent2">
                    <a:lumMod val="50000"/>
                  </a:schemeClr>
                </a:solidFill>
                <a:latin typeface="+mn-lt"/>
              </a:rPr>
              <a:t>Social interactions</a:t>
            </a:r>
            <a:r>
              <a:rPr lang="en-AU" sz="2400" dirty="0">
                <a:solidFill>
                  <a:schemeClr val="accent2">
                    <a:lumMod val="50000"/>
                  </a:schemeClr>
                </a:solidFill>
                <a:latin typeface="+mn-lt"/>
              </a:rPr>
              <a:t>: talking, listening, signing, gesturing to a friend, house mate, family, neighbour, shop assistant, doctor</a:t>
            </a:r>
          </a:p>
          <a:p>
            <a:endParaRPr lang="en-AU" dirty="0"/>
          </a:p>
        </p:txBody>
      </p:sp>
    </p:spTree>
    <p:extLst>
      <p:ext uri="{BB962C8B-B14F-4D97-AF65-F5344CB8AC3E}">
        <p14:creationId xmlns:p14="http://schemas.microsoft.com/office/powerpoint/2010/main" val="3222578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6472-EAD7-4152-BA04-399A7A9C208B}"/>
              </a:ext>
            </a:extLst>
          </p:cNvPr>
          <p:cNvSpPr>
            <a:spLocks noGrp="1"/>
          </p:cNvSpPr>
          <p:nvPr>
            <p:ph type="title"/>
          </p:nvPr>
        </p:nvSpPr>
        <p:spPr>
          <a:xfrm>
            <a:off x="289560" y="198091"/>
            <a:ext cx="10515600" cy="965887"/>
          </a:xfrm>
        </p:spPr>
        <p:txBody>
          <a:bodyPr/>
          <a:lstStyle/>
          <a:p>
            <a:r>
              <a:rPr lang="en-AU" sz="3600" dirty="0">
                <a:latin typeface="+mn-lt"/>
              </a:rPr>
              <a:t>History of Active Support: 1970s to 2000s</a:t>
            </a:r>
          </a:p>
        </p:txBody>
      </p:sp>
      <p:sp>
        <p:nvSpPr>
          <p:cNvPr id="3" name="Content Placeholder 2">
            <a:extLst>
              <a:ext uri="{FF2B5EF4-FFF2-40B4-BE49-F238E27FC236}">
                <a16:creationId xmlns:a16="http://schemas.microsoft.com/office/drawing/2014/main" id="{DB654A88-CEC2-4CD6-A0A5-8451117E2CBF}"/>
              </a:ext>
            </a:extLst>
          </p:cNvPr>
          <p:cNvSpPr>
            <a:spLocks noGrp="1"/>
          </p:cNvSpPr>
          <p:nvPr>
            <p:ph idx="1"/>
          </p:nvPr>
        </p:nvSpPr>
        <p:spPr>
          <a:xfrm>
            <a:off x="579120" y="1163978"/>
            <a:ext cx="11612880" cy="4891381"/>
          </a:xfrm>
        </p:spPr>
        <p:txBody>
          <a:bodyPr/>
          <a:lstStyle/>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Active Support developed to address disengagement of people with intellectual disability</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In 1970s in UK institutions and then in the first group homes in 1980s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Two similar models </a:t>
            </a:r>
          </a:p>
          <a:p>
            <a:pPr lvl="1">
              <a:lnSpc>
                <a:spcPct val="100000"/>
              </a:lnSpc>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Tizard Centre University of Kent – Mansell &amp; Beadle Brown </a:t>
            </a:r>
          </a:p>
          <a:p>
            <a:pPr lvl="1">
              <a:lnSpc>
                <a:spcPct val="100000"/>
              </a:lnSpc>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Welsh Centre for Learning Disabilities – Felce, Jones, Perry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Key differences - Tizard model removed paperwork - emphasis on doing Active Support</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By mid 2000s introduced in Australia, New Zealand, USA, Taiwan and Sweden</a:t>
            </a:r>
          </a:p>
          <a:p>
            <a:pPr lvl="1">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Often mix of Welsh and Tizard models reduced clarity</a:t>
            </a:r>
          </a:p>
          <a:p>
            <a:pPr lvl="1">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Initial training often not followed up with practice leadership </a:t>
            </a:r>
          </a:p>
          <a:p>
            <a:pPr lvl="1">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Too much paperwork required</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Evolving in Australia – no paperwork – clearer training materials – support for good practice </a:t>
            </a:r>
          </a:p>
          <a:p>
            <a:pPr marL="0" indent="0">
              <a:spcBef>
                <a:spcPts val="300"/>
              </a:spcBef>
              <a:spcAft>
                <a:spcPts val="300"/>
              </a:spcAft>
              <a:buNone/>
            </a:pPr>
            <a:endParaRPr lang="en-AU" sz="2400" dirty="0">
              <a:solidFill>
                <a:schemeClr val="tx1"/>
              </a:solidFill>
              <a:latin typeface="+mn-lt"/>
            </a:endParaRPr>
          </a:p>
          <a:p>
            <a:endParaRPr lang="en-AU" dirty="0"/>
          </a:p>
        </p:txBody>
      </p:sp>
    </p:spTree>
    <p:extLst>
      <p:ext uri="{BB962C8B-B14F-4D97-AF65-F5344CB8AC3E}">
        <p14:creationId xmlns:p14="http://schemas.microsoft.com/office/powerpoint/2010/main" val="2841974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5264-15D9-4D33-87C9-C44FD464900C}"/>
              </a:ext>
            </a:extLst>
          </p:cNvPr>
          <p:cNvSpPr>
            <a:spLocks noGrp="1"/>
          </p:cNvSpPr>
          <p:nvPr>
            <p:ph type="title"/>
          </p:nvPr>
        </p:nvSpPr>
        <p:spPr>
          <a:xfrm>
            <a:off x="178242" y="172100"/>
            <a:ext cx="10515600" cy="829409"/>
          </a:xfrm>
        </p:spPr>
        <p:txBody>
          <a:bodyPr/>
          <a:lstStyle/>
          <a:p>
            <a:r>
              <a:rPr lang="en-AU" sz="3600" dirty="0">
                <a:latin typeface="+mn-lt"/>
              </a:rPr>
              <a:t>Research Evidence about Active Support</a:t>
            </a:r>
          </a:p>
        </p:txBody>
      </p:sp>
      <p:sp>
        <p:nvSpPr>
          <p:cNvPr id="3" name="Content Placeholder 2">
            <a:extLst>
              <a:ext uri="{FF2B5EF4-FFF2-40B4-BE49-F238E27FC236}">
                <a16:creationId xmlns:a16="http://schemas.microsoft.com/office/drawing/2014/main" id="{8EEB66EB-8C50-4161-9590-17FB798EEAC3}"/>
              </a:ext>
            </a:extLst>
          </p:cNvPr>
          <p:cNvSpPr>
            <a:spLocks noGrp="1"/>
          </p:cNvSpPr>
          <p:nvPr>
            <p:ph idx="1"/>
          </p:nvPr>
        </p:nvSpPr>
        <p:spPr>
          <a:xfrm>
            <a:off x="416780" y="1123127"/>
            <a:ext cx="11398857" cy="4389107"/>
          </a:xfrm>
        </p:spPr>
        <p:txBody>
          <a:bodyPr/>
          <a:lstStyle/>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Active Support has a strong evidence base.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More than 20 years of research, mostly in group homes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When staff do Active Support well people with intellectual disabilities: </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have higher levels of engagement in meaningful activities and social interactions</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exercise more choice </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have fewer behaviours of concern</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have a better quality of life</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It is the one thing that makes most difference to quality of life for people in group homes</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It is particularly beneficial for people with severe and profound intellectual disabilities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Active Support is also good for staff giving them clearer purpose and greater satisfaction </a:t>
            </a:r>
          </a:p>
          <a:p>
            <a:pPr marL="0" indent="0">
              <a:buNone/>
            </a:pPr>
            <a:endParaRPr lang="en-AU" dirty="0"/>
          </a:p>
        </p:txBody>
      </p:sp>
    </p:spTree>
    <p:extLst>
      <p:ext uri="{BB962C8B-B14F-4D97-AF65-F5344CB8AC3E}">
        <p14:creationId xmlns:p14="http://schemas.microsoft.com/office/powerpoint/2010/main" val="4201148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5264-15D9-4D33-87C9-C44FD464900C}"/>
              </a:ext>
            </a:extLst>
          </p:cNvPr>
          <p:cNvSpPr>
            <a:spLocks noGrp="1"/>
          </p:cNvSpPr>
          <p:nvPr>
            <p:ph type="title"/>
          </p:nvPr>
        </p:nvSpPr>
        <p:spPr>
          <a:xfrm>
            <a:off x="178242" y="172100"/>
            <a:ext cx="10515600" cy="829409"/>
          </a:xfrm>
        </p:spPr>
        <p:txBody>
          <a:bodyPr/>
          <a:lstStyle/>
          <a:p>
            <a:r>
              <a:rPr lang="en-AU" sz="3600" dirty="0">
                <a:latin typeface="+mn-lt"/>
              </a:rPr>
              <a:t>Active Support v a Hotel Model</a:t>
            </a:r>
          </a:p>
        </p:txBody>
      </p:sp>
      <p:sp>
        <p:nvSpPr>
          <p:cNvPr id="3" name="Content Placeholder 2">
            <a:extLst>
              <a:ext uri="{FF2B5EF4-FFF2-40B4-BE49-F238E27FC236}">
                <a16:creationId xmlns:a16="http://schemas.microsoft.com/office/drawing/2014/main" id="{8EEB66EB-8C50-4161-9590-17FB798EEAC3}"/>
              </a:ext>
            </a:extLst>
          </p:cNvPr>
          <p:cNvSpPr>
            <a:spLocks noGrp="1"/>
          </p:cNvSpPr>
          <p:nvPr>
            <p:ph idx="1"/>
          </p:nvPr>
        </p:nvSpPr>
        <p:spPr>
          <a:xfrm>
            <a:off x="396571" y="1001509"/>
            <a:ext cx="11398857" cy="4389107"/>
          </a:xfrm>
        </p:spPr>
        <p:txBody>
          <a:bodyPr/>
          <a:lstStyle/>
          <a:p>
            <a:pPr marL="0" indent="0">
              <a:buNone/>
            </a:pPr>
            <a:r>
              <a:rPr lang="en-AU" sz="2400" dirty="0">
                <a:solidFill>
                  <a:schemeClr val="accent2">
                    <a:lumMod val="50000"/>
                  </a:schemeClr>
                </a:solidFill>
                <a:latin typeface="+mn-lt"/>
              </a:rPr>
              <a:t>If staff don’t use Active Support group homes are like hotels where staff do everything for people</a:t>
            </a:r>
          </a:p>
        </p:txBody>
      </p:sp>
      <p:pic>
        <p:nvPicPr>
          <p:cNvPr id="8" name="Online Media 7" descr="Active Support – A day in Carissa’s life">
            <a:hlinkClick r:id="" action="ppaction://media"/>
            <a:extLst>
              <a:ext uri="{FF2B5EF4-FFF2-40B4-BE49-F238E27FC236}">
                <a16:creationId xmlns:a16="http://schemas.microsoft.com/office/drawing/2014/main" id="{3B553E8A-DADE-44CA-D729-2532CA04A9BC}"/>
              </a:ext>
            </a:extLst>
          </p:cNvPr>
          <p:cNvPicPr>
            <a:picLocks noRot="1" noChangeAspect="1"/>
          </p:cNvPicPr>
          <p:nvPr>
            <a:videoFile r:link="rId1"/>
          </p:nvPr>
        </p:nvPicPr>
        <p:blipFill>
          <a:blip r:embed="rId4"/>
          <a:stretch>
            <a:fillRect/>
          </a:stretch>
        </p:blipFill>
        <p:spPr>
          <a:xfrm>
            <a:off x="1550063" y="1830918"/>
            <a:ext cx="8078853" cy="4564552"/>
          </a:xfrm>
          <a:prstGeom prst="rect">
            <a:avLst/>
          </a:prstGeom>
        </p:spPr>
      </p:pic>
    </p:spTree>
    <p:extLst>
      <p:ext uri="{BB962C8B-B14F-4D97-AF65-F5344CB8AC3E}">
        <p14:creationId xmlns:p14="http://schemas.microsoft.com/office/powerpoint/2010/main" val="304108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9F8C-5DDC-AF84-D420-57EF436953D7}"/>
              </a:ext>
            </a:extLst>
          </p:cNvPr>
          <p:cNvSpPr>
            <a:spLocks noGrp="1"/>
          </p:cNvSpPr>
          <p:nvPr>
            <p:ph type="title"/>
          </p:nvPr>
        </p:nvSpPr>
        <p:spPr>
          <a:xfrm>
            <a:off x="267294" y="130430"/>
            <a:ext cx="10515600" cy="1325563"/>
          </a:xfrm>
        </p:spPr>
        <p:txBody>
          <a:bodyPr/>
          <a:lstStyle/>
          <a:p>
            <a:r>
              <a:rPr lang="en-US" sz="3600" dirty="0">
                <a:latin typeface="+mn-lt"/>
              </a:rPr>
              <a:t>                           Active Support v Hotel Model</a:t>
            </a:r>
          </a:p>
        </p:txBody>
      </p:sp>
      <p:sp>
        <p:nvSpPr>
          <p:cNvPr id="4" name="Text Placeholder 3">
            <a:extLst>
              <a:ext uri="{FF2B5EF4-FFF2-40B4-BE49-F238E27FC236}">
                <a16:creationId xmlns:a16="http://schemas.microsoft.com/office/drawing/2014/main" id="{523BAAFE-BF1B-0F17-4CE0-B058DDA491F4}"/>
              </a:ext>
            </a:extLst>
          </p:cNvPr>
          <p:cNvSpPr>
            <a:spLocks noGrp="1"/>
          </p:cNvSpPr>
          <p:nvPr>
            <p:ph type="body" sz="quarter" idx="10"/>
          </p:nvPr>
        </p:nvSpPr>
        <p:spPr>
          <a:xfrm>
            <a:off x="6196718" y="1081377"/>
            <a:ext cx="6093131" cy="5263763"/>
          </a:xfrm>
        </p:spPr>
        <p:txBody>
          <a:bodyPr/>
          <a:lstStyle/>
          <a:p>
            <a:pPr marL="0" indent="0">
              <a:spcAft>
                <a:spcPts val="0"/>
              </a:spcAft>
              <a:buNone/>
            </a:pPr>
            <a:r>
              <a:rPr lang="en-AU" sz="1800" b="1" dirty="0">
                <a:solidFill>
                  <a:schemeClr val="accent2">
                    <a:lumMod val="50000"/>
                  </a:schemeClr>
                </a:solidFill>
                <a:effectLst/>
                <a:latin typeface="Calibri" panose="020F0502020204030204" pitchFamily="34" charset="0"/>
                <a:ea typeface="Times New Roman" panose="02020603050405020304" pitchFamily="18" charset="0"/>
              </a:rPr>
              <a:t>Staff</a:t>
            </a:r>
            <a:endParaRPr lang="en-AU" sz="1800" b="1" dirty="0">
              <a:solidFill>
                <a:schemeClr val="accent2">
                  <a:lumMod val="50000"/>
                </a:schemeClr>
              </a:solidFill>
              <a:effectLst/>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rPr>
              <a:t>do things </a:t>
            </a:r>
            <a:r>
              <a:rPr lang="en-AU" sz="1800" i="1" dirty="0">
                <a:solidFill>
                  <a:schemeClr val="accent2">
                    <a:lumMod val="50000"/>
                  </a:schemeClr>
                </a:solidFill>
                <a:effectLst/>
                <a:latin typeface="Calibri" panose="020F0502020204030204" pitchFamily="34" charset="0"/>
                <a:ea typeface="Times New Roman" panose="02020603050405020304" pitchFamily="18" charset="0"/>
              </a:rPr>
              <a:t>for</a:t>
            </a:r>
            <a:r>
              <a:rPr lang="en-AU" sz="1800" dirty="0">
                <a:solidFill>
                  <a:schemeClr val="accent2">
                    <a:lumMod val="50000"/>
                  </a:schemeClr>
                </a:solidFill>
                <a:effectLst/>
                <a:latin typeface="Calibri" panose="020F0502020204030204" pitchFamily="34" charset="0"/>
                <a:ea typeface="Times New Roman" panose="02020603050405020304" pitchFamily="18" charset="0"/>
              </a:rPr>
              <a:t> or </a:t>
            </a:r>
            <a:r>
              <a:rPr lang="en-AU" sz="1800" i="1" dirty="0">
                <a:solidFill>
                  <a:schemeClr val="accent2">
                    <a:lumMod val="50000"/>
                  </a:schemeClr>
                </a:solidFill>
                <a:effectLst/>
                <a:latin typeface="Calibri" panose="020F0502020204030204" pitchFamily="34" charset="0"/>
                <a:ea typeface="Times New Roman" panose="02020603050405020304" pitchFamily="18" charset="0"/>
              </a:rPr>
              <a:t>to</a:t>
            </a:r>
            <a:r>
              <a:rPr lang="en-AU" sz="1800" dirty="0">
                <a:solidFill>
                  <a:schemeClr val="accent2">
                    <a:lumMod val="50000"/>
                  </a:schemeClr>
                </a:solidFill>
                <a:effectLst/>
                <a:latin typeface="Calibri" panose="020F0502020204030204" pitchFamily="34" charset="0"/>
                <a:ea typeface="Times New Roman" panose="02020603050405020304" pitchFamily="18" charset="0"/>
              </a:rPr>
              <a:t> a person </a:t>
            </a:r>
          </a:p>
          <a:p>
            <a:pPr marL="342900" lvl="0" indent="-34290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do the household tasks </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interact and engage with people when tasks are done </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focus on leisure activities or going out of the house</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pPr>
            <a:endParaRPr lang="en-AU" sz="1800" b="1" dirty="0">
              <a:solidFill>
                <a:schemeClr val="accent2">
                  <a:lumMod val="50000"/>
                </a:schemeClr>
              </a:solidFill>
              <a:effectLst/>
              <a:latin typeface="Calibri" panose="020F0502020204030204" pitchFamily="34" charset="0"/>
              <a:ea typeface="Times New Roman" panose="02020603050405020304" pitchFamily="18" charset="0"/>
            </a:endParaRPr>
          </a:p>
          <a:p>
            <a:pPr marL="0" indent="0">
              <a:spcAft>
                <a:spcPts val="0"/>
              </a:spcAft>
              <a:buNone/>
            </a:pPr>
            <a:endParaRPr lang="en-AU" sz="1800" b="1" dirty="0">
              <a:solidFill>
                <a:schemeClr val="accent2">
                  <a:lumMod val="50000"/>
                </a:schemeClr>
              </a:solidFill>
              <a:effectLst/>
              <a:latin typeface="Calibri" panose="020F0502020204030204" pitchFamily="34" charset="0"/>
              <a:ea typeface="Times New Roman" panose="02020603050405020304" pitchFamily="18" charset="0"/>
            </a:endParaRPr>
          </a:p>
          <a:p>
            <a:pPr marL="0" indent="0">
              <a:spcAft>
                <a:spcPts val="0"/>
              </a:spcAft>
              <a:buNone/>
            </a:pPr>
            <a:endParaRPr lang="en-AU" sz="1800" b="1" dirty="0">
              <a:solidFill>
                <a:schemeClr val="accent2">
                  <a:lumMod val="50000"/>
                </a:schemeClr>
              </a:solidFill>
              <a:effectLst/>
              <a:latin typeface="Calibri" panose="020F0502020204030204" pitchFamily="34" charset="0"/>
              <a:ea typeface="Times New Roman" panose="02020603050405020304" pitchFamily="18" charset="0"/>
            </a:endParaRPr>
          </a:p>
          <a:p>
            <a:pPr marL="0" indent="0">
              <a:spcAft>
                <a:spcPts val="0"/>
              </a:spcAft>
              <a:buNone/>
            </a:pPr>
            <a:r>
              <a:rPr lang="en-AU" sz="1800" b="1" dirty="0">
                <a:solidFill>
                  <a:schemeClr val="accent2">
                    <a:lumMod val="50000"/>
                  </a:schemeClr>
                </a:solidFill>
                <a:effectLst/>
                <a:latin typeface="Calibri" panose="020F0502020204030204" pitchFamily="34" charset="0"/>
                <a:ea typeface="Times New Roman" panose="02020603050405020304" pitchFamily="18" charset="0"/>
              </a:rPr>
              <a:t>People in group homes</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have lots of free time </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are often disengaged as they are left to entertain themselves</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rPr>
              <a:t>wait for support until staff have finished chores</a:t>
            </a:r>
            <a:r>
              <a:rPr lang="en-AU" sz="1800" dirty="0">
                <a:effectLst/>
              </a:rPr>
              <a:t> </a:t>
            </a:r>
            <a:endParaRPr lang="en-AU" sz="1800" b="1" dirty="0">
              <a:solidFill>
                <a:schemeClr val="accent2">
                  <a:lumMod val="50000"/>
                </a:schemeClr>
              </a:solidFill>
              <a:effectLst/>
              <a:latin typeface="Calibri" panose="020F0502020204030204" pitchFamily="34" charset="0"/>
              <a:ea typeface="Times New Roman" panose="02020603050405020304" pitchFamily="18" charset="0"/>
            </a:endParaRPr>
          </a:p>
          <a:p>
            <a:pPr marL="0" indent="0">
              <a:buNone/>
            </a:pPr>
            <a:endParaRPr lang="en-AU" sz="1800" b="1" dirty="0">
              <a:solidFill>
                <a:schemeClr val="accent2">
                  <a:lumMod val="50000"/>
                </a:schemeClr>
              </a:solidFill>
              <a:effectLst/>
              <a:latin typeface="Calibri" panose="020F0502020204030204" pitchFamily="34" charset="0"/>
              <a:ea typeface="Times New Roman" panose="02020603050405020304" pitchFamily="18" charset="0"/>
            </a:endParaRPr>
          </a:p>
          <a:p>
            <a:pPr marL="0" indent="0">
              <a:buNone/>
            </a:pPr>
            <a:r>
              <a:rPr lang="en-AU" sz="1800" b="1" dirty="0">
                <a:solidFill>
                  <a:schemeClr val="accent2">
                    <a:lumMod val="50000"/>
                  </a:schemeClr>
                </a:solidFill>
                <a:effectLst/>
                <a:latin typeface="Calibri" panose="020F0502020204030204" pitchFamily="34" charset="0"/>
                <a:ea typeface="Times New Roman" panose="02020603050405020304" pitchFamily="18" charset="0"/>
              </a:rPr>
              <a:t>A good service is where</a:t>
            </a:r>
            <a:endParaRPr lang="en-AU" sz="1800" b="1" dirty="0">
              <a:solidFill>
                <a:schemeClr val="accent2">
                  <a:lumMod val="50000"/>
                </a:schemeClr>
              </a:solidFill>
              <a:effectLst/>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 house is neat and tidy</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domestic tasks are done</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personal care needs are paramount</a:t>
            </a: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Char char="•"/>
            </a:pPr>
            <a:r>
              <a:rPr lang="en-AU" sz="1800" dirty="0">
                <a:solidFill>
                  <a:schemeClr val="accent2">
                    <a:lumMod val="50000"/>
                  </a:schemeClr>
                </a:solidFill>
                <a:effectLst/>
                <a:latin typeface="Calibri" panose="020F0502020204030204" pitchFamily="34" charset="0"/>
                <a:ea typeface="Times New Roman" panose="02020603050405020304" pitchFamily="18" charset="0"/>
              </a:rPr>
              <a:t>people get out of the house</a:t>
            </a:r>
            <a:r>
              <a:rPr lang="en-AU" sz="1800" dirty="0">
                <a:solidFill>
                  <a:schemeClr val="accent2">
                    <a:lumMod val="50000"/>
                  </a:schemeClr>
                </a:solidFill>
                <a:effectLst/>
              </a:rPr>
              <a:t> </a:t>
            </a:r>
            <a:endParaRPr lang="en-US" sz="1800" dirty="0">
              <a:solidFill>
                <a:schemeClr val="accent2">
                  <a:lumMod val="50000"/>
                </a:schemeClr>
              </a:solidFill>
            </a:endParaRPr>
          </a:p>
        </p:txBody>
      </p:sp>
      <p:sp>
        <p:nvSpPr>
          <p:cNvPr id="5" name="Text Placeholder 4">
            <a:extLst>
              <a:ext uri="{FF2B5EF4-FFF2-40B4-BE49-F238E27FC236}">
                <a16:creationId xmlns:a16="http://schemas.microsoft.com/office/drawing/2014/main" id="{1A469867-755A-4890-985B-2DD1C795BF88}"/>
              </a:ext>
            </a:extLst>
          </p:cNvPr>
          <p:cNvSpPr>
            <a:spLocks noGrp="1"/>
          </p:cNvSpPr>
          <p:nvPr>
            <p:ph type="body" idx="1"/>
          </p:nvPr>
        </p:nvSpPr>
        <p:spPr>
          <a:xfrm>
            <a:off x="164326" y="938256"/>
            <a:ext cx="5931674" cy="5789314"/>
          </a:xfrm>
        </p:spPr>
        <p:txBody>
          <a:bodyPr/>
          <a:lstStyle/>
          <a:p>
            <a:pPr>
              <a:spcAft>
                <a:spcPts val="0"/>
              </a:spcAft>
              <a:tabLst>
                <a:tab pos="1635125" algn="l"/>
              </a:tabLst>
            </a:pPr>
            <a:r>
              <a:rPr lang="en-AU" b="1" dirty="0">
                <a:solidFill>
                  <a:schemeClr val="accent2">
                    <a:lumMod val="50000"/>
                  </a:schemeClr>
                </a:solidFill>
                <a:effectLst/>
                <a:latin typeface="Calibri" panose="020F0502020204030204" pitchFamily="34" charset="0"/>
                <a:ea typeface="Times New Roman" panose="02020603050405020304" pitchFamily="18" charset="0"/>
              </a:rPr>
              <a:t>Staff</a:t>
            </a:r>
            <a:endParaRPr lang="en-AU" dirty="0">
              <a:solidFill>
                <a:schemeClr val="accent2">
                  <a:lumMod val="50000"/>
                </a:schemeClr>
              </a:solidFill>
              <a:effectLst/>
              <a:latin typeface="Times New Roman" panose="02020603050405020304" pitchFamily="18" charset="0"/>
              <a:ea typeface="Times New Roman" panose="02020603050405020304" pitchFamily="18" charset="0"/>
            </a:endParaRPr>
          </a:p>
          <a:p>
            <a:pPr marL="34290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rPr>
              <a:t>encourage participation and do things </a:t>
            </a:r>
            <a:r>
              <a:rPr lang="en-AU" i="1" dirty="0">
                <a:solidFill>
                  <a:schemeClr val="accent2">
                    <a:lumMod val="50000"/>
                  </a:schemeClr>
                </a:solidFill>
                <a:effectLst/>
                <a:latin typeface="Calibri" panose="020F0502020204030204" pitchFamily="34" charset="0"/>
                <a:ea typeface="Times New Roman" panose="02020603050405020304" pitchFamily="18" charset="0"/>
              </a:rPr>
              <a:t>with</a:t>
            </a:r>
            <a:r>
              <a:rPr lang="en-AU" dirty="0">
                <a:solidFill>
                  <a:schemeClr val="accent2">
                    <a:lumMod val="50000"/>
                  </a:schemeClr>
                </a:solidFill>
                <a:effectLst/>
                <a:latin typeface="Calibri" panose="020F0502020204030204" pitchFamily="34" charset="0"/>
                <a:ea typeface="Times New Roman" panose="02020603050405020304" pitchFamily="18" charset="0"/>
              </a:rPr>
              <a:t> each person </a:t>
            </a:r>
            <a:endPar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frequently provide opportunities for people to be engaged in a range of activities </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provide the right support for each person to be engaged</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offer choices to each person </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are attentive, listen and respond to each person’s communication </a:t>
            </a:r>
          </a:p>
          <a:p>
            <a:pPr>
              <a:spcAft>
                <a:spcPts val="0"/>
              </a:spcAft>
              <a:tabLst>
                <a:tab pos="1635125" algn="l"/>
              </a:tabLst>
            </a:pPr>
            <a:endParaRPr lang="en-AU" b="1" dirty="0">
              <a:solidFill>
                <a:schemeClr val="accent2">
                  <a:lumMod val="50000"/>
                </a:schemeClr>
              </a:solidFill>
              <a:effectLst/>
              <a:latin typeface="Calibri" panose="020F0502020204030204" pitchFamily="34" charset="0"/>
              <a:ea typeface="Times New Roman" panose="02020603050405020304" pitchFamily="18" charset="0"/>
            </a:endParaRPr>
          </a:p>
          <a:p>
            <a:pPr>
              <a:spcAft>
                <a:spcPts val="0"/>
              </a:spcAft>
              <a:tabLst>
                <a:tab pos="1635125" algn="l"/>
              </a:tabLst>
            </a:pPr>
            <a:r>
              <a:rPr lang="en-AU" b="1" dirty="0">
                <a:solidFill>
                  <a:schemeClr val="accent2">
                    <a:lumMod val="50000"/>
                  </a:schemeClr>
                </a:solidFill>
                <a:effectLst/>
                <a:latin typeface="Calibri" panose="020F0502020204030204" pitchFamily="34" charset="0"/>
                <a:ea typeface="Times New Roman" panose="02020603050405020304" pitchFamily="18" charset="0"/>
              </a:rPr>
              <a:t>People in group homes</a:t>
            </a:r>
            <a:endParaRPr lang="en-AU" dirty="0">
              <a:solidFill>
                <a:schemeClr val="accent2">
                  <a:lumMod val="50000"/>
                </a:schemeClr>
              </a:solidFill>
              <a:effectLst/>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frequently engage in different activities through the day</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are involved in household tasks</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r>
              <a:rPr lang="en-AU" dirty="0">
                <a:solidFill>
                  <a:schemeClr val="accent2">
                    <a:lumMod val="50000"/>
                  </a:schemeClr>
                </a:solidFill>
                <a:effectLst/>
                <a:latin typeface="Calibri" panose="020F0502020204030204" pitchFamily="34" charset="0"/>
                <a:ea typeface="Times New Roman" panose="02020603050405020304" pitchFamily="18" charset="0"/>
              </a:rPr>
              <a:t>frequently interact with staff and are supported</a:t>
            </a:r>
            <a:r>
              <a:rPr lang="en-AU" dirty="0">
                <a:solidFill>
                  <a:schemeClr val="accent2">
                    <a:lumMod val="50000"/>
                  </a:schemeClr>
                </a:solidFill>
                <a:effectLst/>
              </a:rPr>
              <a:t> </a:t>
            </a:r>
            <a:endParaRPr lang="en-AU" b="1" dirty="0">
              <a:solidFill>
                <a:schemeClr val="accent2">
                  <a:lumMod val="50000"/>
                </a:schemeClr>
              </a:solidFill>
              <a:effectLst/>
              <a:latin typeface="Calibri" panose="020F0502020204030204" pitchFamily="34" charset="0"/>
              <a:ea typeface="Times New Roman" panose="02020603050405020304" pitchFamily="18" charset="0"/>
            </a:endParaRPr>
          </a:p>
          <a:p>
            <a:pPr>
              <a:spcAft>
                <a:spcPts val="0"/>
              </a:spcAft>
              <a:tabLst>
                <a:tab pos="1635125" algn="l"/>
              </a:tabLst>
            </a:pPr>
            <a:endParaRPr lang="en-AU" b="1" dirty="0">
              <a:solidFill>
                <a:schemeClr val="accent2">
                  <a:lumMod val="50000"/>
                </a:schemeClr>
              </a:solidFill>
              <a:effectLst/>
              <a:latin typeface="Calibri" panose="020F0502020204030204" pitchFamily="34" charset="0"/>
              <a:ea typeface="Times New Roman" panose="02020603050405020304" pitchFamily="18" charset="0"/>
            </a:endParaRPr>
          </a:p>
          <a:p>
            <a:pPr>
              <a:spcAft>
                <a:spcPts val="0"/>
              </a:spcAft>
              <a:tabLst>
                <a:tab pos="1635125" algn="l"/>
              </a:tabLst>
            </a:pPr>
            <a:r>
              <a:rPr lang="en-AU" b="1" dirty="0">
                <a:solidFill>
                  <a:schemeClr val="accent2">
                    <a:lumMod val="50000"/>
                  </a:schemeClr>
                </a:solidFill>
                <a:effectLst/>
                <a:latin typeface="Calibri" panose="020F0502020204030204" pitchFamily="34" charset="0"/>
                <a:ea typeface="Times New Roman" panose="02020603050405020304" pitchFamily="18" charset="0"/>
              </a:rPr>
              <a:t>A good service is where</a:t>
            </a:r>
            <a:endParaRPr lang="en-AU" dirty="0">
              <a:solidFill>
                <a:schemeClr val="accent2">
                  <a:lumMod val="50000"/>
                </a:schemeClr>
              </a:solidFill>
              <a:effectLst/>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people have good quality of life </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each person experiences, choice, participation, inclusion and well-being </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1635125" algn="l"/>
              </a:tabLst>
            </a:pPr>
            <a:r>
              <a:rPr lang="en-AU"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relationships are valued</a:t>
            </a:r>
            <a:endParaRPr lang="en-AU"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r>
              <a:rPr lang="en-AU" dirty="0">
                <a:solidFill>
                  <a:schemeClr val="accent2">
                    <a:lumMod val="50000"/>
                  </a:schemeClr>
                </a:solidFill>
                <a:effectLst/>
                <a:latin typeface="Calibri" panose="020F0502020204030204" pitchFamily="34" charset="0"/>
                <a:ea typeface="Times New Roman" panose="02020603050405020304" pitchFamily="18" charset="0"/>
              </a:rPr>
              <a:t> personal care is responsive</a:t>
            </a:r>
            <a:r>
              <a:rPr lang="en-AU" dirty="0">
                <a:solidFill>
                  <a:schemeClr val="accent2">
                    <a:lumMod val="50000"/>
                  </a:schemeClr>
                </a:solidFill>
                <a:effectLst/>
              </a:rPr>
              <a:t> </a:t>
            </a:r>
            <a:endParaRPr lang="en-AU"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endParaRPr lang="en-AU" sz="20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endParaRPr lang="en-AU" sz="18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endParaRPr lang="en-AU" sz="180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7637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9641A-EC28-624A-2A1F-F3C10BB83AA6}"/>
              </a:ext>
            </a:extLst>
          </p:cNvPr>
          <p:cNvSpPr>
            <a:spLocks noGrp="1"/>
          </p:cNvSpPr>
          <p:nvPr>
            <p:ph type="title"/>
          </p:nvPr>
        </p:nvSpPr>
        <p:spPr/>
        <p:txBody>
          <a:bodyPr/>
          <a:lstStyle/>
          <a:p>
            <a:r>
              <a:rPr lang="en-US" sz="3600" dirty="0">
                <a:latin typeface="+mn-lt"/>
              </a:rPr>
              <a:t>Activity </a:t>
            </a:r>
          </a:p>
        </p:txBody>
      </p:sp>
      <p:sp>
        <p:nvSpPr>
          <p:cNvPr id="3" name="Content Placeholder 2">
            <a:extLst>
              <a:ext uri="{FF2B5EF4-FFF2-40B4-BE49-F238E27FC236}">
                <a16:creationId xmlns:a16="http://schemas.microsoft.com/office/drawing/2014/main" id="{056F29CB-CD89-2686-8B25-AAE8E8010457}"/>
              </a:ext>
            </a:extLst>
          </p:cNvPr>
          <p:cNvSpPr>
            <a:spLocks noGrp="1"/>
          </p:cNvSpPr>
          <p:nvPr>
            <p:ph idx="1"/>
          </p:nvPr>
        </p:nvSpPr>
        <p:spPr>
          <a:xfrm>
            <a:off x="599661" y="2038364"/>
            <a:ext cx="10515600" cy="3404265"/>
          </a:xfrm>
        </p:spPr>
        <p:txBody>
          <a:bodyPr/>
          <a:lstStyle/>
          <a:p>
            <a:pPr algn="l" fontAlgn="base">
              <a:buFont typeface="Arial" panose="020B0604020202020204" pitchFamily="34" charset="0"/>
              <a:buChar char="•"/>
            </a:pPr>
            <a:r>
              <a:rPr lang="en-AU" sz="2400" b="0" i="0" dirty="0">
                <a:solidFill>
                  <a:schemeClr val="accent2">
                    <a:lumMod val="50000"/>
                  </a:schemeClr>
                </a:solidFill>
                <a:effectLst/>
                <a:latin typeface="+mn-lt"/>
              </a:rPr>
              <a:t>Is the service where you work like the Active Support or Hotel Model? </a:t>
            </a:r>
          </a:p>
          <a:p>
            <a:pPr algn="l" fontAlgn="base">
              <a:buFont typeface="Arial" panose="020B0604020202020204" pitchFamily="34" charset="0"/>
              <a:buChar char="•"/>
            </a:pPr>
            <a:r>
              <a:rPr lang="en-AU" sz="2400" b="0" i="0" dirty="0">
                <a:solidFill>
                  <a:schemeClr val="accent2">
                    <a:lumMod val="50000"/>
                  </a:schemeClr>
                </a:solidFill>
                <a:effectLst/>
                <a:latin typeface="+mn-lt"/>
              </a:rPr>
              <a:t>Can you describe why?</a:t>
            </a:r>
          </a:p>
          <a:p>
            <a:pPr algn="l" fontAlgn="base">
              <a:buFont typeface="Arial" panose="020B0604020202020204" pitchFamily="34" charset="0"/>
              <a:buChar char="•"/>
            </a:pPr>
            <a:r>
              <a:rPr lang="en-AU" sz="2400" b="0" i="0" dirty="0">
                <a:solidFill>
                  <a:schemeClr val="accent2">
                    <a:lumMod val="50000"/>
                  </a:schemeClr>
                </a:solidFill>
                <a:effectLst/>
                <a:latin typeface="+mn-lt"/>
              </a:rPr>
              <a:t>What needs to change so it is more like the Active Support model and less like the Hotel Model?</a:t>
            </a:r>
          </a:p>
          <a:p>
            <a:endParaRPr lang="en-US" dirty="0"/>
          </a:p>
        </p:txBody>
      </p:sp>
    </p:spTree>
    <p:extLst>
      <p:ext uri="{BB962C8B-B14F-4D97-AF65-F5344CB8AC3E}">
        <p14:creationId xmlns:p14="http://schemas.microsoft.com/office/powerpoint/2010/main" val="162349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5264-15D9-4D33-87C9-C44FD464900C}"/>
              </a:ext>
            </a:extLst>
          </p:cNvPr>
          <p:cNvSpPr>
            <a:spLocks noGrp="1"/>
          </p:cNvSpPr>
          <p:nvPr>
            <p:ph type="title"/>
          </p:nvPr>
        </p:nvSpPr>
        <p:spPr>
          <a:xfrm>
            <a:off x="476701" y="470971"/>
            <a:ext cx="10515600" cy="829409"/>
          </a:xfrm>
        </p:spPr>
        <p:txBody>
          <a:bodyPr/>
          <a:lstStyle/>
          <a:p>
            <a:r>
              <a:rPr lang="en-AU" sz="3600" dirty="0">
                <a:latin typeface="+mn-lt"/>
              </a:rPr>
              <a:t>How to do Active Support: the 4 Essentials</a:t>
            </a:r>
          </a:p>
        </p:txBody>
      </p:sp>
      <p:pic>
        <p:nvPicPr>
          <p:cNvPr id="5" name="Content Placeholder 4" descr="Diagram&#10;&#10;Description automatically generated">
            <a:extLst>
              <a:ext uri="{FF2B5EF4-FFF2-40B4-BE49-F238E27FC236}">
                <a16:creationId xmlns:a16="http://schemas.microsoft.com/office/drawing/2014/main" id="{CAA08F9F-0789-4ED4-AF49-64CF89F174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0494" y="1210089"/>
            <a:ext cx="4994060" cy="4994060"/>
          </a:xfrm>
        </p:spPr>
      </p:pic>
      <p:sp>
        <p:nvSpPr>
          <p:cNvPr id="3" name="TextBox 2">
            <a:extLst>
              <a:ext uri="{FF2B5EF4-FFF2-40B4-BE49-F238E27FC236}">
                <a16:creationId xmlns:a16="http://schemas.microsoft.com/office/drawing/2014/main" id="{A60D0ABB-F004-DF3F-4CA6-B41DB9872B4F}"/>
              </a:ext>
            </a:extLst>
          </p:cNvPr>
          <p:cNvSpPr txBox="1"/>
          <p:nvPr/>
        </p:nvSpPr>
        <p:spPr>
          <a:xfrm>
            <a:off x="238539" y="1661822"/>
            <a:ext cx="5613621" cy="4678204"/>
          </a:xfrm>
          <a:prstGeom prst="rect">
            <a:avLst/>
          </a:prstGeom>
          <a:noFill/>
        </p:spPr>
        <p:txBody>
          <a:bodyPr wrap="square" rtlCol="0">
            <a:spAutoFit/>
          </a:bodyPr>
          <a:lstStyle/>
          <a:p>
            <a:pPr marL="285750" indent="-285750" algn="l" fontAlgn="base">
              <a:buClr>
                <a:srgbClr val="C00000"/>
              </a:buClr>
              <a:buFont typeface="Arial" panose="020B0604020202020204" pitchFamily="34" charset="0"/>
              <a:buChar char="•"/>
            </a:pPr>
            <a:r>
              <a:rPr lang="en-AU" sz="2000" b="1" i="0" dirty="0">
                <a:solidFill>
                  <a:schemeClr val="accent2">
                    <a:lumMod val="50000"/>
                  </a:schemeClr>
                </a:solidFill>
                <a:effectLst/>
              </a:rPr>
              <a:t>Every moment has potential </a:t>
            </a:r>
            <a:r>
              <a:rPr lang="en-AU" sz="2000" b="0" i="0" dirty="0">
                <a:solidFill>
                  <a:schemeClr val="accent2">
                    <a:lumMod val="50000"/>
                  </a:schemeClr>
                </a:solidFill>
                <a:effectLst/>
              </a:rPr>
              <a:t>– every task, activity or interaction has opportunities to involve a person</a:t>
            </a:r>
          </a:p>
          <a:p>
            <a:pPr marL="285750" indent="-285750" algn="l" fontAlgn="base">
              <a:buClr>
                <a:srgbClr val="C00000"/>
              </a:buClr>
              <a:buFont typeface="Arial" panose="020B0604020202020204" pitchFamily="34" charset="0"/>
              <a:buChar char="•"/>
            </a:pPr>
            <a:endParaRPr lang="en-AU" sz="2000" b="0" i="0" dirty="0">
              <a:solidFill>
                <a:schemeClr val="accent2">
                  <a:lumMod val="50000"/>
                </a:schemeClr>
              </a:solidFill>
              <a:effectLst/>
            </a:endParaRPr>
          </a:p>
          <a:p>
            <a:pPr marL="285750" indent="-285750" algn="l" fontAlgn="base">
              <a:buClr>
                <a:srgbClr val="C00000"/>
              </a:buClr>
              <a:buFont typeface="Arial" panose="020B0604020202020204" pitchFamily="34" charset="0"/>
              <a:buChar char="•"/>
            </a:pPr>
            <a:r>
              <a:rPr lang="en-AU" sz="2000" b="1" i="0" dirty="0">
                <a:solidFill>
                  <a:schemeClr val="accent2">
                    <a:lumMod val="50000"/>
                  </a:schemeClr>
                </a:solidFill>
                <a:effectLst/>
              </a:rPr>
              <a:t>Graded assistance to ensure success </a:t>
            </a:r>
            <a:r>
              <a:rPr lang="en-AU" sz="2000" b="0" i="0" dirty="0">
                <a:solidFill>
                  <a:schemeClr val="accent2">
                    <a:lumMod val="50000"/>
                  </a:schemeClr>
                </a:solidFill>
                <a:effectLst/>
              </a:rPr>
              <a:t>– provide the right type of support to assist a person to succeed in an activity or social interaction</a:t>
            </a:r>
          </a:p>
          <a:p>
            <a:pPr algn="l" fontAlgn="base">
              <a:buClr>
                <a:srgbClr val="C00000"/>
              </a:buClr>
            </a:pPr>
            <a:r>
              <a:rPr lang="en-AU" sz="2000" b="0" i="0" dirty="0">
                <a:solidFill>
                  <a:schemeClr val="accent2">
                    <a:lumMod val="50000"/>
                  </a:schemeClr>
                </a:solidFill>
                <a:effectLst/>
              </a:rPr>
              <a:t>​​</a:t>
            </a:r>
          </a:p>
          <a:p>
            <a:pPr marL="285750" indent="-285750" algn="l" fontAlgn="base">
              <a:buClr>
                <a:srgbClr val="C00000"/>
              </a:buClr>
              <a:buFont typeface="Arial" panose="020B0604020202020204" pitchFamily="34" charset="0"/>
              <a:buChar char="•"/>
            </a:pPr>
            <a:r>
              <a:rPr lang="en-AU" sz="2000" b="1" i="0" dirty="0">
                <a:solidFill>
                  <a:schemeClr val="accent2">
                    <a:lumMod val="50000"/>
                  </a:schemeClr>
                </a:solidFill>
                <a:effectLst/>
              </a:rPr>
              <a:t>Maximising choice and control </a:t>
            </a:r>
            <a:r>
              <a:rPr lang="en-AU" sz="2000" b="0" i="0" dirty="0">
                <a:solidFill>
                  <a:schemeClr val="accent2">
                    <a:lumMod val="50000"/>
                  </a:schemeClr>
                </a:solidFill>
                <a:effectLst/>
              </a:rPr>
              <a:t>– offer choices to increase a person’s control over their life </a:t>
            </a:r>
          </a:p>
          <a:p>
            <a:pPr algn="l" fontAlgn="base">
              <a:buClr>
                <a:srgbClr val="C00000"/>
              </a:buClr>
            </a:pPr>
            <a:r>
              <a:rPr lang="en-AU" sz="2000" b="0" i="0" dirty="0">
                <a:solidFill>
                  <a:schemeClr val="accent2">
                    <a:lumMod val="50000"/>
                  </a:schemeClr>
                </a:solidFill>
                <a:effectLst/>
              </a:rPr>
              <a:t>​​</a:t>
            </a:r>
          </a:p>
          <a:p>
            <a:pPr marL="285750" indent="-285750" algn="l" fontAlgn="base">
              <a:buClr>
                <a:srgbClr val="C00000"/>
              </a:buClr>
              <a:buFont typeface="Arial" panose="020B0604020202020204" pitchFamily="34" charset="0"/>
              <a:buChar char="•"/>
            </a:pPr>
            <a:r>
              <a:rPr lang="en-AU" sz="2000" b="1" i="0" dirty="0">
                <a:solidFill>
                  <a:schemeClr val="accent2">
                    <a:lumMod val="50000"/>
                  </a:schemeClr>
                </a:solidFill>
                <a:effectLst/>
              </a:rPr>
              <a:t>Little and often </a:t>
            </a:r>
            <a:r>
              <a:rPr lang="en-AU" sz="2000" b="0" i="0" dirty="0">
                <a:solidFill>
                  <a:schemeClr val="accent2">
                    <a:lumMod val="50000"/>
                  </a:schemeClr>
                </a:solidFill>
                <a:effectLst/>
              </a:rPr>
              <a:t>– support a person to try new things or participate for a short time to increase their experience </a:t>
            </a:r>
          </a:p>
          <a:p>
            <a:endParaRPr lang="en-US" dirty="0"/>
          </a:p>
        </p:txBody>
      </p:sp>
    </p:spTree>
    <p:extLst>
      <p:ext uri="{BB962C8B-B14F-4D97-AF65-F5344CB8AC3E}">
        <p14:creationId xmlns:p14="http://schemas.microsoft.com/office/powerpoint/2010/main" val="298064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93149-4B9F-47A0-8FC3-F08E086A3E96}"/>
              </a:ext>
            </a:extLst>
          </p:cNvPr>
          <p:cNvSpPr>
            <a:spLocks noGrp="1"/>
          </p:cNvSpPr>
          <p:nvPr>
            <p:ph type="title"/>
          </p:nvPr>
        </p:nvSpPr>
        <p:spPr>
          <a:xfrm>
            <a:off x="536817" y="253680"/>
            <a:ext cx="10458843" cy="861018"/>
          </a:xfrm>
        </p:spPr>
        <p:txBody>
          <a:bodyPr/>
          <a:lstStyle/>
          <a:p>
            <a:r>
              <a:rPr lang="en-AU" sz="3600" dirty="0">
                <a:latin typeface="+mn-lt"/>
              </a:rPr>
              <a:t>Plan for Today</a:t>
            </a:r>
          </a:p>
        </p:txBody>
      </p:sp>
      <p:sp>
        <p:nvSpPr>
          <p:cNvPr id="6" name="Text Placeholder 2">
            <a:extLst>
              <a:ext uri="{FF2B5EF4-FFF2-40B4-BE49-F238E27FC236}">
                <a16:creationId xmlns:a16="http://schemas.microsoft.com/office/drawing/2014/main" id="{C424C25D-D1AF-4851-B1AA-6FF23194D6FD}"/>
              </a:ext>
            </a:extLst>
          </p:cNvPr>
          <p:cNvSpPr>
            <a:spLocks noGrp="1"/>
          </p:cNvSpPr>
          <p:nvPr>
            <p:ph type="body" idx="1"/>
          </p:nvPr>
        </p:nvSpPr>
        <p:spPr>
          <a:xfrm>
            <a:off x="623904" y="1193075"/>
            <a:ext cx="10944191" cy="5220936"/>
          </a:xfrm>
        </p:spPr>
        <p:txBody>
          <a:bodyPr/>
          <a:lstStyle/>
          <a:p>
            <a:pPr marL="0" indent="0">
              <a:lnSpc>
                <a:spcPct val="150000"/>
              </a:lnSpc>
              <a:buNone/>
            </a:pPr>
            <a:r>
              <a:rPr lang="en-AU" sz="2400" dirty="0">
                <a:solidFill>
                  <a:schemeClr val="accent2">
                    <a:lumMod val="50000"/>
                  </a:schemeClr>
                </a:solidFill>
                <a:latin typeface="+mn-lt"/>
              </a:rPr>
              <a:t>You will learn about: </a:t>
            </a:r>
          </a:p>
          <a:p>
            <a:pPr lvl="1">
              <a:lnSpc>
                <a:spcPct val="150000"/>
              </a:lnSpc>
              <a:buFont typeface="Arial" panose="020B0604020202020204" pitchFamily="34" charset="0"/>
              <a:buChar char="•"/>
            </a:pPr>
            <a:r>
              <a:rPr lang="en-AU" sz="2400" dirty="0">
                <a:solidFill>
                  <a:schemeClr val="accent2">
                    <a:lumMod val="50000"/>
                  </a:schemeClr>
                </a:solidFill>
                <a:latin typeface="+mn-lt"/>
              </a:rPr>
              <a:t>What Active Support is and why it is important  </a:t>
            </a:r>
          </a:p>
          <a:p>
            <a:pPr lvl="1">
              <a:lnSpc>
                <a:spcPct val="150000"/>
              </a:lnSpc>
              <a:buFont typeface="Arial" panose="020B0604020202020204" pitchFamily="34" charset="0"/>
              <a:buChar char="•"/>
            </a:pPr>
            <a:r>
              <a:rPr lang="en-AU" sz="2400" dirty="0">
                <a:solidFill>
                  <a:schemeClr val="accent2">
                    <a:lumMod val="50000"/>
                  </a:schemeClr>
                </a:solidFill>
                <a:latin typeface="+mn-lt"/>
              </a:rPr>
              <a:t>Engagement and disengagement</a:t>
            </a:r>
          </a:p>
          <a:p>
            <a:pPr lvl="1">
              <a:lnSpc>
                <a:spcPct val="150000"/>
              </a:lnSpc>
              <a:buFont typeface="Arial" panose="020B0604020202020204" pitchFamily="34" charset="0"/>
              <a:buChar char="•"/>
            </a:pPr>
            <a:r>
              <a:rPr lang="en-AU" sz="2400" dirty="0">
                <a:solidFill>
                  <a:schemeClr val="accent2">
                    <a:lumMod val="50000"/>
                  </a:schemeClr>
                </a:solidFill>
                <a:latin typeface="+mn-lt"/>
              </a:rPr>
              <a:t>The 4 Essentials of Active Support </a:t>
            </a:r>
          </a:p>
          <a:p>
            <a:pPr lvl="1">
              <a:lnSpc>
                <a:spcPct val="150000"/>
              </a:lnSpc>
              <a:buFont typeface="Arial" panose="020B0604020202020204" pitchFamily="34" charset="0"/>
              <a:buChar char="•"/>
            </a:pPr>
            <a:r>
              <a:rPr lang="en-AU" sz="2400" dirty="0">
                <a:solidFill>
                  <a:schemeClr val="accent2">
                    <a:lumMod val="50000"/>
                  </a:schemeClr>
                </a:solidFill>
                <a:latin typeface="+mn-lt"/>
              </a:rPr>
              <a:t>How to apply the 4 Essentials in your everyday work.</a:t>
            </a:r>
          </a:p>
          <a:p>
            <a:pPr>
              <a:lnSpc>
                <a:spcPct val="150000"/>
              </a:lnSpc>
              <a:buFont typeface="Arial" panose="020B0604020202020204" pitchFamily="34" charset="0"/>
              <a:buChar char="•"/>
            </a:pPr>
            <a:r>
              <a:rPr lang="en-AU" sz="2400" dirty="0">
                <a:solidFill>
                  <a:schemeClr val="accent2">
                    <a:lumMod val="50000"/>
                  </a:schemeClr>
                </a:solidFill>
                <a:latin typeface="+mn-lt"/>
              </a:rPr>
              <a:t>Please feel free to ask questions at any time</a:t>
            </a:r>
            <a:endParaRPr lang="en-AU" sz="1800" dirty="0">
              <a:solidFill>
                <a:schemeClr val="tx1"/>
              </a:solidFill>
            </a:endParaRPr>
          </a:p>
        </p:txBody>
      </p:sp>
    </p:spTree>
    <p:extLst>
      <p:ext uri="{BB962C8B-B14F-4D97-AF65-F5344CB8AC3E}">
        <p14:creationId xmlns:p14="http://schemas.microsoft.com/office/powerpoint/2010/main" val="396369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D15E-0C99-4DCA-B9F9-DD9CFDD12752}"/>
              </a:ext>
            </a:extLst>
          </p:cNvPr>
          <p:cNvSpPr>
            <a:spLocks noGrp="1"/>
          </p:cNvSpPr>
          <p:nvPr>
            <p:ph type="title"/>
          </p:nvPr>
        </p:nvSpPr>
        <p:spPr>
          <a:xfrm>
            <a:off x="369073" y="243661"/>
            <a:ext cx="10515600" cy="1116012"/>
          </a:xfrm>
        </p:spPr>
        <p:txBody>
          <a:bodyPr/>
          <a:lstStyle/>
          <a:p>
            <a:r>
              <a:rPr kumimoji="0" lang="en-AU" altLang="en-US" sz="3200" b="1" i="0" u="none" strike="noStrike" kern="1200" cap="none" spc="0" normalizeH="0" baseline="0" noProof="0" dirty="0">
                <a:ln>
                  <a:noFill/>
                </a:ln>
                <a:solidFill>
                  <a:srgbClr val="E52212"/>
                </a:solidFill>
                <a:effectLst/>
                <a:uLnTx/>
                <a:uFillTx/>
                <a:latin typeface="Calibri" panose="020F0502020204030204"/>
                <a:ea typeface="Roboto Condensed" panose="02000000000000000000" pitchFamily="2" charset="0"/>
              </a:rPr>
              <a:t>Every Moment Has Potential</a:t>
            </a:r>
            <a:endParaRPr lang="en-AU" dirty="0"/>
          </a:p>
        </p:txBody>
      </p:sp>
      <p:sp>
        <p:nvSpPr>
          <p:cNvPr id="3" name="Content Placeholder 2">
            <a:extLst>
              <a:ext uri="{FF2B5EF4-FFF2-40B4-BE49-F238E27FC236}">
                <a16:creationId xmlns:a16="http://schemas.microsoft.com/office/drawing/2014/main" id="{FD79322F-35CE-4249-9118-D750AA22C41C}"/>
              </a:ext>
            </a:extLst>
          </p:cNvPr>
          <p:cNvSpPr>
            <a:spLocks noGrp="1"/>
          </p:cNvSpPr>
          <p:nvPr>
            <p:ph idx="1"/>
          </p:nvPr>
        </p:nvSpPr>
        <p:spPr>
          <a:xfrm>
            <a:off x="392264" y="952768"/>
            <a:ext cx="10515600" cy="4348165"/>
          </a:xfrm>
        </p:spPr>
        <p:txBody>
          <a:bodyPr/>
          <a:lstStyle/>
          <a:p>
            <a:pPr marL="0" indent="0" algn="l" fontAlgn="base">
              <a:buNone/>
            </a:pPr>
            <a:r>
              <a:rPr lang="en-AU" sz="2400" i="0" dirty="0">
                <a:solidFill>
                  <a:schemeClr val="accent2">
                    <a:lumMod val="50000"/>
                  </a:schemeClr>
                </a:solidFill>
                <a:effectLst/>
                <a:latin typeface="+mn-lt"/>
              </a:rPr>
              <a:t>Using Every Moment Has Potential means you</a:t>
            </a:r>
          </a:p>
          <a:p>
            <a:pPr lvl="1">
              <a:buFont typeface="Arial" panose="020B0604020202020204" pitchFamily="34" charset="0"/>
              <a:buChar char="•"/>
            </a:pPr>
            <a:r>
              <a:rPr lang="en-AU" sz="2400" b="0" i="0" dirty="0">
                <a:solidFill>
                  <a:schemeClr val="accent2">
                    <a:lumMod val="50000"/>
                  </a:schemeClr>
                </a:solidFill>
                <a:effectLst/>
                <a:latin typeface="+mn-lt"/>
              </a:rPr>
              <a:t>recognise the many moments available to engage a person throughout the day</a:t>
            </a:r>
          </a:p>
          <a:p>
            <a:pPr lvl="1">
              <a:buFont typeface="Arial" panose="020B0604020202020204" pitchFamily="34" charset="0"/>
              <a:buChar char="•"/>
            </a:pPr>
            <a:r>
              <a:rPr lang="en-AU" sz="2400" dirty="0">
                <a:solidFill>
                  <a:schemeClr val="accent2">
                    <a:lumMod val="50000"/>
                  </a:schemeClr>
                </a:solidFill>
                <a:latin typeface="+mn-lt"/>
              </a:rPr>
              <a:t>use the opportunities presented everyday tasks to be engaged </a:t>
            </a:r>
            <a:endParaRPr lang="en-AU" sz="2400" b="0" i="0" dirty="0">
              <a:solidFill>
                <a:schemeClr val="accent2">
                  <a:lumMod val="50000"/>
                </a:schemeClr>
              </a:solidFill>
              <a:effectLst/>
              <a:latin typeface="+mn-lt"/>
            </a:endParaRPr>
          </a:p>
          <a:p>
            <a:pPr lvl="1">
              <a:buFont typeface="Arial" panose="020B0604020202020204" pitchFamily="34" charset="0"/>
              <a:buChar char="•"/>
            </a:pPr>
            <a:r>
              <a:rPr lang="en-AU" sz="2400" b="0" i="0" dirty="0">
                <a:solidFill>
                  <a:schemeClr val="accent2">
                    <a:lumMod val="50000"/>
                  </a:schemeClr>
                </a:solidFill>
                <a:effectLst/>
                <a:latin typeface="+mn-lt"/>
              </a:rPr>
              <a:t>break activities down into parts to create more opportunities to engage a person </a:t>
            </a:r>
          </a:p>
          <a:p>
            <a:pPr lvl="1">
              <a:buFont typeface="Arial" panose="020B0604020202020204" pitchFamily="34" charset="0"/>
              <a:buChar char="•"/>
            </a:pPr>
            <a:r>
              <a:rPr lang="en-AU" sz="2400" b="0" i="0" dirty="0">
                <a:solidFill>
                  <a:schemeClr val="accent2">
                    <a:lumMod val="50000"/>
                  </a:schemeClr>
                </a:solidFill>
                <a:effectLst/>
                <a:latin typeface="+mn-lt"/>
              </a:rPr>
              <a:t>think in steps</a:t>
            </a:r>
          </a:p>
          <a:p>
            <a:pPr>
              <a:buFont typeface="Arial" panose="020B0604020202020204" pitchFamily="34" charset="0"/>
              <a:buChar char="•"/>
            </a:pPr>
            <a:endParaRPr lang="en-AU" sz="2400" dirty="0">
              <a:solidFill>
                <a:schemeClr val="accent2">
                  <a:lumMod val="50000"/>
                </a:schemeClr>
              </a:solidFill>
              <a:latin typeface="+mn-lt"/>
            </a:endParaRPr>
          </a:p>
          <a:p>
            <a:pPr>
              <a:buFont typeface="Arial" panose="020B0604020202020204" pitchFamily="34" charset="0"/>
              <a:buChar char="•"/>
            </a:pPr>
            <a:r>
              <a:rPr lang="en-AU" sz="2400" dirty="0">
                <a:solidFill>
                  <a:schemeClr val="accent2">
                    <a:lumMod val="50000"/>
                  </a:schemeClr>
                </a:solidFill>
                <a:latin typeface="+mn-lt"/>
              </a:rPr>
              <a:t>The video explains Every Moment Has Potential </a:t>
            </a:r>
          </a:p>
          <a:p>
            <a:pPr>
              <a:buFont typeface="Arial" panose="020B0604020202020204" pitchFamily="34" charset="0"/>
              <a:buChar char="•"/>
            </a:pPr>
            <a:r>
              <a:rPr lang="en-AU" sz="2400" dirty="0">
                <a:solidFill>
                  <a:schemeClr val="accent2">
                    <a:lumMod val="50000"/>
                  </a:schemeClr>
                </a:solidFill>
                <a:latin typeface="+mn-lt"/>
              </a:rPr>
              <a:t>As you watch the video think about the other opportunities that are available in the service where you work</a:t>
            </a:r>
          </a:p>
          <a:p>
            <a:pPr marL="0" indent="0">
              <a:buNone/>
            </a:pPr>
            <a:endParaRPr lang="en-AU" sz="2400" dirty="0">
              <a:solidFill>
                <a:schemeClr val="tx1"/>
              </a:solidFill>
              <a:latin typeface="+mn-lt"/>
            </a:endParaRPr>
          </a:p>
          <a:p>
            <a:endParaRPr lang="en-AU" dirty="0"/>
          </a:p>
        </p:txBody>
      </p:sp>
      <p:pic>
        <p:nvPicPr>
          <p:cNvPr id="5" name="Picture 4" descr="Diagram&#10;&#10;Description automatically generated">
            <a:extLst>
              <a:ext uri="{FF2B5EF4-FFF2-40B4-BE49-F238E27FC236}">
                <a16:creationId xmlns:a16="http://schemas.microsoft.com/office/drawing/2014/main" id="{058104AA-8EF7-26D2-F462-0899A47B0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452" y="0"/>
            <a:ext cx="1733386" cy="1677769"/>
          </a:xfrm>
          <a:prstGeom prst="rect">
            <a:avLst/>
          </a:prstGeom>
        </p:spPr>
      </p:pic>
    </p:spTree>
    <p:extLst>
      <p:ext uri="{BB962C8B-B14F-4D97-AF65-F5344CB8AC3E}">
        <p14:creationId xmlns:p14="http://schemas.microsoft.com/office/powerpoint/2010/main" val="4120557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283F-C127-1C84-1EBA-85FDB49BA89A}"/>
              </a:ext>
            </a:extLst>
          </p:cNvPr>
          <p:cNvSpPr>
            <a:spLocks noGrp="1"/>
          </p:cNvSpPr>
          <p:nvPr>
            <p:ph type="title"/>
          </p:nvPr>
        </p:nvSpPr>
        <p:spPr/>
        <p:txBody>
          <a:bodyPr/>
          <a:lstStyle/>
          <a:p>
            <a:endParaRPr lang="en-US" b="0" dirty="0">
              <a:latin typeface="+mn-lt"/>
            </a:endParaRPr>
          </a:p>
        </p:txBody>
      </p:sp>
      <p:pic>
        <p:nvPicPr>
          <p:cNvPr id="4" name="Online Media 3" descr="Every moment has potential">
            <a:hlinkClick r:id="" action="ppaction://media"/>
            <a:extLst>
              <a:ext uri="{FF2B5EF4-FFF2-40B4-BE49-F238E27FC236}">
                <a16:creationId xmlns:a16="http://schemas.microsoft.com/office/drawing/2014/main" id="{D840FBD4-CAA7-0242-6877-FFB9D95ACB4E}"/>
              </a:ext>
            </a:extLst>
          </p:cNvPr>
          <p:cNvPicPr>
            <a:picLocks noGrp="1" noRot="1" noChangeAspect="1"/>
          </p:cNvPicPr>
          <p:nvPr>
            <p:ph idx="1"/>
            <a:videoFile r:link="rId1"/>
          </p:nvPr>
        </p:nvPicPr>
        <p:blipFill>
          <a:blip r:embed="rId3"/>
          <a:stretch>
            <a:fillRect/>
          </a:stretch>
        </p:blipFill>
        <p:spPr>
          <a:xfrm>
            <a:off x="580447" y="260036"/>
            <a:ext cx="10417067" cy="5885163"/>
          </a:xfrm>
          <a:prstGeom prst="rect">
            <a:avLst/>
          </a:prstGeom>
        </p:spPr>
      </p:pic>
    </p:spTree>
    <p:extLst>
      <p:ext uri="{BB962C8B-B14F-4D97-AF65-F5344CB8AC3E}">
        <p14:creationId xmlns:p14="http://schemas.microsoft.com/office/powerpoint/2010/main" val="22805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E160-5188-4302-9B6B-44C8F409AE58}"/>
              </a:ext>
            </a:extLst>
          </p:cNvPr>
          <p:cNvSpPr>
            <a:spLocks noGrp="1"/>
          </p:cNvSpPr>
          <p:nvPr>
            <p:ph type="title"/>
          </p:nvPr>
        </p:nvSpPr>
        <p:spPr>
          <a:xfrm>
            <a:off x="194144" y="195953"/>
            <a:ext cx="11588883" cy="1088716"/>
          </a:xfrm>
        </p:spPr>
        <p:txBody>
          <a:bodyPr/>
          <a:lstStyle/>
          <a:p>
            <a:r>
              <a:rPr lang="en-AU" sz="3600" dirty="0">
                <a:latin typeface="+mn-lt"/>
              </a:rPr>
              <a:t>Applying Every Moment has Potential – Thinking in Steps</a:t>
            </a:r>
          </a:p>
        </p:txBody>
      </p:sp>
      <p:sp>
        <p:nvSpPr>
          <p:cNvPr id="3" name="Content Placeholder 2">
            <a:extLst>
              <a:ext uri="{FF2B5EF4-FFF2-40B4-BE49-F238E27FC236}">
                <a16:creationId xmlns:a16="http://schemas.microsoft.com/office/drawing/2014/main" id="{6DB195E4-E9D2-4737-9AF2-DE2F8935FD7A}"/>
              </a:ext>
            </a:extLst>
          </p:cNvPr>
          <p:cNvSpPr>
            <a:spLocks noGrp="1"/>
          </p:cNvSpPr>
          <p:nvPr>
            <p:ph idx="1"/>
          </p:nvPr>
        </p:nvSpPr>
        <p:spPr>
          <a:xfrm>
            <a:off x="265705" y="1284669"/>
            <a:ext cx="11732149" cy="4375460"/>
          </a:xfrm>
        </p:spPr>
        <p:txBody>
          <a:bodyPr/>
          <a:lstStyle/>
          <a:p>
            <a:pPr>
              <a:buFont typeface="Arial" panose="020B0604020202020204" pitchFamily="34" charset="0"/>
              <a:buChar char="•"/>
            </a:pPr>
            <a:r>
              <a:rPr lang="en-AU" sz="2400" dirty="0">
                <a:solidFill>
                  <a:schemeClr val="accent2">
                    <a:lumMod val="50000"/>
                  </a:schemeClr>
                </a:solidFill>
                <a:latin typeface="+mn-lt"/>
              </a:rPr>
              <a:t>Think:</a:t>
            </a:r>
            <a:r>
              <a:rPr lang="en-AU" sz="2400" i="1" dirty="0">
                <a:solidFill>
                  <a:schemeClr val="accent2">
                    <a:lumMod val="50000"/>
                  </a:schemeClr>
                </a:solidFill>
                <a:latin typeface="+mn-lt"/>
              </a:rPr>
              <a:t> </a:t>
            </a:r>
            <a:br>
              <a:rPr lang="en-AU" sz="2400" i="1" dirty="0">
                <a:solidFill>
                  <a:schemeClr val="accent2">
                    <a:lumMod val="50000"/>
                  </a:schemeClr>
                </a:solidFill>
                <a:latin typeface="+mn-lt"/>
              </a:rPr>
            </a:br>
            <a:r>
              <a:rPr lang="en-AU" sz="2400" i="1" dirty="0">
                <a:solidFill>
                  <a:schemeClr val="accent2">
                    <a:lumMod val="50000"/>
                  </a:schemeClr>
                </a:solidFill>
                <a:latin typeface="+mn-lt"/>
              </a:rPr>
              <a:t>	“When I am doing something, how can someone be involved?”</a:t>
            </a:r>
          </a:p>
          <a:p>
            <a:pPr>
              <a:buFont typeface="Arial" panose="020B0604020202020204" pitchFamily="34" charset="0"/>
              <a:buChar char="•"/>
            </a:pPr>
            <a:r>
              <a:rPr lang="en-AU" sz="2400" dirty="0">
                <a:solidFill>
                  <a:schemeClr val="accent2">
                    <a:lumMod val="50000"/>
                  </a:schemeClr>
                </a:solidFill>
                <a:latin typeface="+mn-lt"/>
              </a:rPr>
              <a:t>Think in steps and break a complex activity into simpler parts </a:t>
            </a:r>
          </a:p>
          <a:p>
            <a:pPr>
              <a:buFont typeface="Arial" panose="020B0604020202020204" pitchFamily="34" charset="0"/>
              <a:buChar char="•"/>
            </a:pPr>
            <a:r>
              <a:rPr lang="en-AU" sz="2400" dirty="0">
                <a:solidFill>
                  <a:schemeClr val="accent2">
                    <a:lumMod val="50000"/>
                  </a:schemeClr>
                </a:solidFill>
                <a:latin typeface="+mn-lt"/>
              </a:rPr>
              <a:t>What are the steps for cooking dinner?</a:t>
            </a:r>
          </a:p>
          <a:p>
            <a:pPr lvl="1">
              <a:buFont typeface="Arial" panose="020B0604020202020204" pitchFamily="34" charset="0"/>
              <a:buChar char="•"/>
            </a:pPr>
            <a:r>
              <a:rPr lang="en-AU" sz="2400" dirty="0">
                <a:solidFill>
                  <a:schemeClr val="accent2">
                    <a:lumMod val="50000"/>
                  </a:schemeClr>
                </a:solidFill>
                <a:latin typeface="+mn-lt"/>
              </a:rPr>
              <a:t>Getting vegetables from the fridge, washing and chopping them, getting utensils, stirring food in a frypan, pouring in sauce and so on</a:t>
            </a:r>
          </a:p>
          <a:p>
            <a:pPr>
              <a:buFont typeface="Arial" panose="020B0604020202020204" pitchFamily="34" charset="0"/>
              <a:buChar char="•"/>
            </a:pPr>
            <a:r>
              <a:rPr lang="en-AU" sz="2400" dirty="0">
                <a:solidFill>
                  <a:schemeClr val="accent2">
                    <a:lumMod val="50000"/>
                  </a:schemeClr>
                </a:solidFill>
                <a:latin typeface="+mn-lt"/>
              </a:rPr>
              <a:t>Each of these steps are opportunities for a person to be engaged </a:t>
            </a:r>
          </a:p>
          <a:p>
            <a:pPr>
              <a:buFont typeface="Arial" panose="020B0604020202020204" pitchFamily="34" charset="0"/>
              <a:buChar char="•"/>
            </a:pPr>
            <a:r>
              <a:rPr lang="en-AU" sz="2400" dirty="0">
                <a:solidFill>
                  <a:schemeClr val="accent2">
                    <a:lumMod val="50000"/>
                  </a:schemeClr>
                </a:solidFill>
                <a:latin typeface="+mn-lt"/>
              </a:rPr>
              <a:t>They may perform the step independently or with support</a:t>
            </a:r>
          </a:p>
          <a:p>
            <a:pPr>
              <a:buFont typeface="Arial" panose="020B0604020202020204" pitchFamily="34" charset="0"/>
              <a:buChar char="•"/>
            </a:pPr>
            <a:r>
              <a:rPr lang="en-AU" sz="2400" dirty="0">
                <a:solidFill>
                  <a:schemeClr val="accent2">
                    <a:lumMod val="50000"/>
                  </a:schemeClr>
                </a:solidFill>
                <a:latin typeface="+mn-lt"/>
              </a:rPr>
              <a:t>What activities and steps are shown in the next video?</a:t>
            </a:r>
          </a:p>
          <a:p>
            <a:pPr>
              <a:buFont typeface="Arial" panose="020B0604020202020204" pitchFamily="34" charset="0"/>
              <a:buChar char="•"/>
            </a:pPr>
            <a:r>
              <a:rPr lang="en-AU" sz="2400" dirty="0">
                <a:solidFill>
                  <a:schemeClr val="accent2">
                    <a:lumMod val="50000"/>
                  </a:schemeClr>
                </a:solidFill>
                <a:latin typeface="+mn-lt"/>
              </a:rPr>
              <a:t>What opportunities did staff make for people to be engaged?</a:t>
            </a:r>
          </a:p>
        </p:txBody>
      </p:sp>
    </p:spTree>
    <p:extLst>
      <p:ext uri="{BB962C8B-B14F-4D97-AF65-F5344CB8AC3E}">
        <p14:creationId xmlns:p14="http://schemas.microsoft.com/office/powerpoint/2010/main" val="1863182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A 4 EMHP COMM noVO">
            <a:hlinkClick r:id="" action="ppaction://media"/>
            <a:extLst>
              <a:ext uri="{FF2B5EF4-FFF2-40B4-BE49-F238E27FC236}">
                <a16:creationId xmlns:a16="http://schemas.microsoft.com/office/drawing/2014/main" id="{CE79B9F4-62B9-4FF1-8E25-46663AAB871B}"/>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20508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771A-BBE3-F687-9341-B48724A704DE}"/>
              </a:ext>
            </a:extLst>
          </p:cNvPr>
          <p:cNvSpPr>
            <a:spLocks noGrp="1"/>
          </p:cNvSpPr>
          <p:nvPr>
            <p:ph type="title"/>
          </p:nvPr>
        </p:nvSpPr>
        <p:spPr>
          <a:xfrm>
            <a:off x="838200" y="712788"/>
            <a:ext cx="10515600" cy="1026802"/>
          </a:xfrm>
        </p:spPr>
        <p:txBody>
          <a:bodyPr/>
          <a:lstStyle/>
          <a:p>
            <a:r>
              <a:rPr lang="en-AU" dirty="0">
                <a:latin typeface="+mn-lt"/>
              </a:rPr>
              <a:t>Activity: Every Moment has Potential </a:t>
            </a:r>
          </a:p>
        </p:txBody>
      </p:sp>
      <p:sp>
        <p:nvSpPr>
          <p:cNvPr id="3" name="Content Placeholder 2">
            <a:extLst>
              <a:ext uri="{FF2B5EF4-FFF2-40B4-BE49-F238E27FC236}">
                <a16:creationId xmlns:a16="http://schemas.microsoft.com/office/drawing/2014/main" id="{CD8D2871-E967-8AEC-DBB9-59B3B732CADD}"/>
              </a:ext>
            </a:extLst>
          </p:cNvPr>
          <p:cNvSpPr>
            <a:spLocks noGrp="1"/>
          </p:cNvSpPr>
          <p:nvPr>
            <p:ph idx="1"/>
          </p:nvPr>
        </p:nvSpPr>
        <p:spPr>
          <a:xfrm>
            <a:off x="838200" y="1739591"/>
            <a:ext cx="10515600" cy="4437374"/>
          </a:xfrm>
        </p:spPr>
        <p:txBody>
          <a:bodyPr/>
          <a:lstStyle/>
          <a:p>
            <a:pPr>
              <a:lnSpc>
                <a:spcPct val="107000"/>
              </a:lnSpc>
              <a:spcAft>
                <a:spcPts val="800"/>
              </a:spcAft>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What were the activities and the steps?</a:t>
            </a:r>
            <a:endParaRPr lang="en-AU" sz="2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What were the opportunities made available for the people supported to participate?</a:t>
            </a:r>
            <a:endParaRPr lang="en-AU" sz="2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How did the staff apply Every Moment Has Potential?</a:t>
            </a:r>
            <a:endParaRPr lang="en-AU" sz="2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How engaged were the people participating in the activities?</a:t>
            </a:r>
            <a:endParaRPr lang="en-AU" sz="2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2400" dirty="0">
              <a:solidFill>
                <a:schemeClr val="tx1"/>
              </a:solidFill>
              <a:latin typeface="+mn-lt"/>
            </a:endParaRPr>
          </a:p>
        </p:txBody>
      </p:sp>
    </p:spTree>
    <p:extLst>
      <p:ext uri="{BB962C8B-B14F-4D97-AF65-F5344CB8AC3E}">
        <p14:creationId xmlns:p14="http://schemas.microsoft.com/office/powerpoint/2010/main" val="2971111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E160-5188-4302-9B6B-44C8F409AE58}"/>
              </a:ext>
            </a:extLst>
          </p:cNvPr>
          <p:cNvSpPr>
            <a:spLocks noGrp="1"/>
          </p:cNvSpPr>
          <p:nvPr>
            <p:ph type="title"/>
          </p:nvPr>
        </p:nvSpPr>
        <p:spPr>
          <a:xfrm>
            <a:off x="210047" y="136678"/>
            <a:ext cx="10515600" cy="1088716"/>
          </a:xfrm>
        </p:spPr>
        <p:txBody>
          <a:bodyPr/>
          <a:lstStyle/>
          <a:p>
            <a:r>
              <a:rPr lang="en-AU" sz="3600" dirty="0">
                <a:latin typeface="+mn-lt"/>
              </a:rPr>
              <a:t>Applying Every Moment has Potential</a:t>
            </a:r>
          </a:p>
        </p:txBody>
      </p:sp>
      <p:sp>
        <p:nvSpPr>
          <p:cNvPr id="3" name="Content Placeholder 2">
            <a:extLst>
              <a:ext uri="{FF2B5EF4-FFF2-40B4-BE49-F238E27FC236}">
                <a16:creationId xmlns:a16="http://schemas.microsoft.com/office/drawing/2014/main" id="{6DB195E4-E9D2-4737-9AF2-DE2F8935FD7A}"/>
              </a:ext>
            </a:extLst>
          </p:cNvPr>
          <p:cNvSpPr>
            <a:spLocks noGrp="1"/>
          </p:cNvSpPr>
          <p:nvPr>
            <p:ph idx="1"/>
          </p:nvPr>
        </p:nvSpPr>
        <p:spPr>
          <a:xfrm>
            <a:off x="210047" y="1225394"/>
            <a:ext cx="10515600" cy="4157095"/>
          </a:xfrm>
        </p:spPr>
        <p:txBody>
          <a:bodyPr/>
          <a:lstStyle/>
          <a:p>
            <a:pPr>
              <a:buFont typeface="Arial" panose="020B0604020202020204" pitchFamily="34" charset="0"/>
              <a:buChar char="•"/>
            </a:pPr>
            <a:r>
              <a:rPr lang="en-AU" sz="2200" dirty="0">
                <a:solidFill>
                  <a:schemeClr val="accent2">
                    <a:lumMod val="50000"/>
                  </a:schemeClr>
                </a:solidFill>
                <a:latin typeface="+mn-lt"/>
              </a:rPr>
              <a:t>Engagement is not just about household activities. </a:t>
            </a:r>
          </a:p>
          <a:p>
            <a:pPr>
              <a:buFont typeface="Arial" panose="020B0604020202020204" pitchFamily="34" charset="0"/>
              <a:buChar char="•"/>
            </a:pPr>
            <a:r>
              <a:rPr lang="en-AU" sz="2200" dirty="0">
                <a:solidFill>
                  <a:schemeClr val="accent2">
                    <a:lumMod val="50000"/>
                  </a:schemeClr>
                </a:solidFill>
                <a:latin typeface="+mn-lt"/>
              </a:rPr>
              <a:t>There are many opportunities for social interactions as well. </a:t>
            </a:r>
          </a:p>
          <a:p>
            <a:pPr lvl="1">
              <a:buFont typeface="Arial" panose="020B0604020202020204" pitchFamily="34" charset="0"/>
              <a:buChar char="•"/>
            </a:pPr>
            <a:r>
              <a:rPr lang="en-AU" sz="2200" dirty="0">
                <a:solidFill>
                  <a:schemeClr val="accent2">
                    <a:lumMod val="50000"/>
                  </a:schemeClr>
                </a:solidFill>
                <a:latin typeface="+mn-lt"/>
              </a:rPr>
              <a:t>Asking a person about their day or sharing a story, initiating a conversation between the people who live together, phoning a family member or writing an email to a friend. </a:t>
            </a:r>
          </a:p>
          <a:p>
            <a:pPr>
              <a:buFont typeface="Arial" panose="020B0604020202020204" pitchFamily="34" charset="0"/>
              <a:buChar char="•"/>
            </a:pPr>
            <a:r>
              <a:rPr lang="en-AU" sz="2200" dirty="0">
                <a:solidFill>
                  <a:schemeClr val="accent2">
                    <a:lumMod val="50000"/>
                  </a:schemeClr>
                </a:solidFill>
                <a:latin typeface="+mn-lt"/>
              </a:rPr>
              <a:t>There are opportunities for leisure activities and hobbies. </a:t>
            </a:r>
          </a:p>
          <a:p>
            <a:pPr lvl="1">
              <a:buFont typeface="Arial" panose="020B0604020202020204" pitchFamily="34" charset="0"/>
              <a:buChar char="•"/>
            </a:pPr>
            <a:r>
              <a:rPr lang="en-AU" sz="2200" dirty="0">
                <a:solidFill>
                  <a:schemeClr val="accent2">
                    <a:lumMod val="50000"/>
                  </a:schemeClr>
                </a:solidFill>
                <a:latin typeface="+mn-lt"/>
              </a:rPr>
              <a:t>Knitting, sewing, gardening, reading, listening to music, playing a game, exercising, baking, model building, boccia. </a:t>
            </a:r>
          </a:p>
          <a:p>
            <a:pPr>
              <a:buFont typeface="Arial" panose="020B0604020202020204" pitchFamily="34" charset="0"/>
              <a:buChar char="•"/>
            </a:pPr>
            <a:r>
              <a:rPr lang="en-AU" sz="2200" dirty="0">
                <a:solidFill>
                  <a:schemeClr val="accent2">
                    <a:lumMod val="50000"/>
                  </a:schemeClr>
                </a:solidFill>
                <a:latin typeface="+mn-lt"/>
              </a:rPr>
              <a:t>There are many opportunities for engagement when a person is in the community. </a:t>
            </a:r>
          </a:p>
          <a:p>
            <a:pPr lvl="1">
              <a:buFont typeface="Arial" panose="020B0604020202020204" pitchFamily="34" charset="0"/>
              <a:buChar char="•"/>
            </a:pPr>
            <a:r>
              <a:rPr lang="en-AU" sz="2200" dirty="0">
                <a:solidFill>
                  <a:schemeClr val="accent2">
                    <a:lumMod val="50000"/>
                  </a:schemeClr>
                </a:solidFill>
                <a:latin typeface="+mn-lt"/>
              </a:rPr>
              <a:t>Selecting and paying for items at a store, choosing a book from a library and checking it out, greeting a waiter, and chatting to a cashier while making a purchase. </a:t>
            </a:r>
          </a:p>
          <a:p>
            <a:pPr>
              <a:buFont typeface="Arial" panose="020B0604020202020204" pitchFamily="34" charset="0"/>
              <a:buChar char="•"/>
            </a:pPr>
            <a:endParaRPr lang="en-AU" i="1" dirty="0">
              <a:solidFill>
                <a:schemeClr val="tx1"/>
              </a:solidFill>
              <a:latin typeface="+mn-lt"/>
            </a:endParaRPr>
          </a:p>
          <a:p>
            <a:endParaRPr lang="en-AU" i="1" dirty="0">
              <a:solidFill>
                <a:schemeClr val="tx1"/>
              </a:solidFill>
              <a:latin typeface="+mn-lt"/>
            </a:endParaRPr>
          </a:p>
        </p:txBody>
      </p:sp>
    </p:spTree>
    <p:extLst>
      <p:ext uri="{BB962C8B-B14F-4D97-AF65-F5344CB8AC3E}">
        <p14:creationId xmlns:p14="http://schemas.microsoft.com/office/powerpoint/2010/main" val="3330639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13D9-9272-5F31-B05A-053154CCD1AF}"/>
              </a:ext>
            </a:extLst>
          </p:cNvPr>
          <p:cNvSpPr>
            <a:spLocks noGrp="1"/>
          </p:cNvSpPr>
          <p:nvPr>
            <p:ph type="title"/>
          </p:nvPr>
        </p:nvSpPr>
        <p:spPr>
          <a:xfrm>
            <a:off x="838200" y="712788"/>
            <a:ext cx="10515600" cy="976675"/>
          </a:xfrm>
        </p:spPr>
        <p:txBody>
          <a:bodyPr/>
          <a:lstStyle/>
          <a:p>
            <a:r>
              <a:rPr kumimoji="0" lang="en-AU" altLang="en-US" sz="3200" b="1" i="0" u="none" strike="noStrike" kern="1200" cap="none" spc="0" normalizeH="0" baseline="0" noProof="0" dirty="0">
                <a:ln>
                  <a:noFill/>
                </a:ln>
                <a:solidFill>
                  <a:srgbClr val="E52212"/>
                </a:solidFill>
                <a:effectLst/>
                <a:uLnTx/>
                <a:uFillTx/>
                <a:latin typeface="Calibri" panose="020F0502020204030204"/>
                <a:ea typeface="Roboto Condensed" panose="02000000000000000000" pitchFamily="2" charset="0"/>
              </a:rPr>
              <a:t>Activity: Every Moment Has Potential </a:t>
            </a:r>
            <a:endParaRPr lang="en-AU" dirty="0"/>
          </a:p>
        </p:txBody>
      </p:sp>
      <p:sp>
        <p:nvSpPr>
          <p:cNvPr id="3" name="Content Placeholder 2">
            <a:extLst>
              <a:ext uri="{FF2B5EF4-FFF2-40B4-BE49-F238E27FC236}">
                <a16:creationId xmlns:a16="http://schemas.microsoft.com/office/drawing/2014/main" id="{88200323-9C01-4984-D3D2-F7FCC032CE36}"/>
              </a:ext>
            </a:extLst>
          </p:cNvPr>
          <p:cNvSpPr>
            <a:spLocks noGrp="1"/>
          </p:cNvSpPr>
          <p:nvPr>
            <p:ph idx="1"/>
          </p:nvPr>
        </p:nvSpPr>
        <p:spPr>
          <a:xfrm>
            <a:off x="838200" y="2081349"/>
            <a:ext cx="10515600" cy="4095615"/>
          </a:xfrm>
        </p:spPr>
        <p:txBody>
          <a:bodyPr/>
          <a:lstStyle/>
          <a:p>
            <a:pPr>
              <a:buFont typeface="Arial" panose="020B0604020202020204" pitchFamily="34" charset="0"/>
              <a:buChar char="•"/>
            </a:pPr>
            <a:r>
              <a:rPr lang="en-AU" sz="2400" dirty="0">
                <a:solidFill>
                  <a:schemeClr val="accent2">
                    <a:lumMod val="50000"/>
                  </a:schemeClr>
                </a:solidFill>
                <a:latin typeface="+mn-lt"/>
              </a:rPr>
              <a:t>What everyday activities and interactions do the people you support engage in?</a:t>
            </a:r>
          </a:p>
          <a:p>
            <a:pPr>
              <a:buFont typeface="Arial" panose="020B0604020202020204" pitchFamily="34" charset="0"/>
              <a:buChar char="•"/>
            </a:pPr>
            <a:r>
              <a:rPr lang="en-AU" sz="2400" dirty="0">
                <a:solidFill>
                  <a:schemeClr val="accent2">
                    <a:lumMod val="50000"/>
                  </a:schemeClr>
                </a:solidFill>
                <a:latin typeface="+mn-lt"/>
              </a:rPr>
              <a:t>What other opportunities might be available to them?</a:t>
            </a:r>
          </a:p>
        </p:txBody>
      </p:sp>
    </p:spTree>
    <p:extLst>
      <p:ext uri="{BB962C8B-B14F-4D97-AF65-F5344CB8AC3E}">
        <p14:creationId xmlns:p14="http://schemas.microsoft.com/office/powerpoint/2010/main" val="142520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E160-5188-4302-9B6B-44C8F409AE58}"/>
              </a:ext>
            </a:extLst>
          </p:cNvPr>
          <p:cNvSpPr>
            <a:spLocks noGrp="1"/>
          </p:cNvSpPr>
          <p:nvPr>
            <p:ph type="title"/>
          </p:nvPr>
        </p:nvSpPr>
        <p:spPr>
          <a:xfrm>
            <a:off x="838200" y="712788"/>
            <a:ext cx="10515600" cy="1088716"/>
          </a:xfrm>
        </p:spPr>
        <p:txBody>
          <a:bodyPr/>
          <a:lstStyle/>
          <a:p>
            <a:r>
              <a:rPr lang="en-AU" sz="3600" dirty="0">
                <a:latin typeface="+mn-lt"/>
              </a:rPr>
              <a:t>Summary: Every Moment has Potential</a:t>
            </a:r>
          </a:p>
        </p:txBody>
      </p:sp>
      <p:sp>
        <p:nvSpPr>
          <p:cNvPr id="3" name="Content Placeholder 2">
            <a:extLst>
              <a:ext uri="{FF2B5EF4-FFF2-40B4-BE49-F238E27FC236}">
                <a16:creationId xmlns:a16="http://schemas.microsoft.com/office/drawing/2014/main" id="{6DB195E4-E9D2-4737-9AF2-DE2F8935FD7A}"/>
              </a:ext>
            </a:extLst>
          </p:cNvPr>
          <p:cNvSpPr>
            <a:spLocks noGrp="1"/>
          </p:cNvSpPr>
          <p:nvPr>
            <p:ph idx="1"/>
          </p:nvPr>
        </p:nvSpPr>
        <p:spPr>
          <a:xfrm>
            <a:off x="655320" y="1801504"/>
            <a:ext cx="10515600" cy="4157095"/>
          </a:xfrm>
        </p:spPr>
        <p:txBody>
          <a:bodyPr/>
          <a:lstStyle/>
          <a:p>
            <a:pPr>
              <a:buFont typeface="Arial" panose="020B0604020202020204" pitchFamily="34" charset="0"/>
              <a:buChar char="•"/>
            </a:pPr>
            <a:r>
              <a:rPr lang="en-AU" sz="2400" dirty="0">
                <a:solidFill>
                  <a:schemeClr val="accent2">
                    <a:lumMod val="50000"/>
                  </a:schemeClr>
                </a:solidFill>
                <a:latin typeface="+mn-lt"/>
              </a:rPr>
              <a:t>Recognising there are many opportunities for a person to be engaged.</a:t>
            </a:r>
          </a:p>
          <a:p>
            <a:pPr>
              <a:buFont typeface="Arial" panose="020B0604020202020204" pitchFamily="34" charset="0"/>
              <a:buChar char="•"/>
            </a:pPr>
            <a:r>
              <a:rPr lang="en-AU" sz="2400" dirty="0">
                <a:solidFill>
                  <a:schemeClr val="accent2">
                    <a:lumMod val="50000"/>
                  </a:schemeClr>
                </a:solidFill>
                <a:latin typeface="+mn-lt"/>
              </a:rPr>
              <a:t>Noticing when someone is disengaged and thinking: </a:t>
            </a:r>
            <a:br>
              <a:rPr lang="en-AU" sz="2400" dirty="0">
                <a:solidFill>
                  <a:schemeClr val="accent2">
                    <a:lumMod val="50000"/>
                  </a:schemeClr>
                </a:solidFill>
                <a:latin typeface="+mn-lt"/>
              </a:rPr>
            </a:br>
            <a:br>
              <a:rPr lang="en-AU" sz="2400" dirty="0">
                <a:solidFill>
                  <a:schemeClr val="accent2">
                    <a:lumMod val="50000"/>
                  </a:schemeClr>
                </a:solidFill>
                <a:latin typeface="+mn-lt"/>
              </a:rPr>
            </a:br>
            <a:r>
              <a:rPr lang="en-AU" sz="2400" i="1" dirty="0">
                <a:solidFill>
                  <a:schemeClr val="accent2">
                    <a:lumMod val="50000"/>
                  </a:schemeClr>
                </a:solidFill>
                <a:latin typeface="+mn-lt"/>
              </a:rPr>
              <a:t>	</a:t>
            </a:r>
            <a:r>
              <a:rPr lang="en-AU" sz="2400" b="1" i="1" dirty="0">
                <a:solidFill>
                  <a:schemeClr val="accent2">
                    <a:lumMod val="50000"/>
                  </a:schemeClr>
                </a:solidFill>
                <a:latin typeface="+mn-lt"/>
              </a:rPr>
              <a:t>What are the opportunities available to them to be engaged right now in 	this moment? </a:t>
            </a:r>
          </a:p>
          <a:p>
            <a:pPr>
              <a:buFont typeface="Arial" panose="020B0604020202020204" pitchFamily="34" charset="0"/>
              <a:buChar char="•"/>
            </a:pPr>
            <a:r>
              <a:rPr lang="en-AU" sz="2400" dirty="0">
                <a:solidFill>
                  <a:schemeClr val="accent2">
                    <a:lumMod val="50000"/>
                  </a:schemeClr>
                </a:solidFill>
                <a:latin typeface="+mn-lt"/>
              </a:rPr>
              <a:t>Whether it is an activity or a social interaction at home or in the community. </a:t>
            </a:r>
          </a:p>
          <a:p>
            <a:pPr>
              <a:buFont typeface="Arial" panose="020B0604020202020204" pitchFamily="34" charset="0"/>
              <a:buChar char="•"/>
            </a:pPr>
            <a:r>
              <a:rPr lang="en-AU" sz="2400" dirty="0">
                <a:solidFill>
                  <a:schemeClr val="accent2">
                    <a:lumMod val="50000"/>
                  </a:schemeClr>
                </a:solidFill>
                <a:latin typeface="+mn-lt"/>
              </a:rPr>
              <a:t>By breaking complex activities into simpler steps, you create opportunities for a person to be involved.</a:t>
            </a:r>
          </a:p>
          <a:p>
            <a:pPr marL="0" indent="0">
              <a:buNone/>
            </a:pPr>
            <a:r>
              <a:rPr lang="en-AU" sz="2000" b="0" i="0" dirty="0">
                <a:solidFill>
                  <a:srgbClr val="FFFFFF"/>
                </a:solidFill>
                <a:effectLst/>
                <a:latin typeface="wfont_79ea19_1ec267f5aeda4136b9357c6a396ac7b2"/>
              </a:rPr>
              <a:t>Every Moment Has Potential is the 1st of the 4 Essentials of Active Support. It means looking for opportunities for people to be engaged in activities or social interactions. It also means breaking activities into steps. There are many opportunities at home and in the community – you just need</a:t>
            </a:r>
            <a:endParaRPr lang="en-AU" sz="2400" dirty="0">
              <a:solidFill>
                <a:schemeClr val="accent2">
                  <a:lumMod val="50000"/>
                </a:schemeClr>
              </a:solidFill>
              <a:latin typeface="+mn-lt"/>
            </a:endParaRPr>
          </a:p>
          <a:p>
            <a:endParaRPr lang="en-AU" sz="2200" dirty="0">
              <a:solidFill>
                <a:schemeClr val="tx1"/>
              </a:solidFill>
              <a:latin typeface="+mn-lt"/>
            </a:endParaRPr>
          </a:p>
          <a:p>
            <a:endParaRPr lang="en-AU" i="1" dirty="0">
              <a:solidFill>
                <a:schemeClr val="tx1"/>
              </a:solidFill>
              <a:latin typeface="+mn-lt"/>
            </a:endParaRPr>
          </a:p>
          <a:p>
            <a:endParaRPr lang="en-AU" i="1" dirty="0">
              <a:solidFill>
                <a:schemeClr val="tx1"/>
              </a:solidFill>
              <a:latin typeface="+mn-lt"/>
            </a:endParaRPr>
          </a:p>
        </p:txBody>
      </p:sp>
    </p:spTree>
    <p:extLst>
      <p:ext uri="{BB962C8B-B14F-4D97-AF65-F5344CB8AC3E}">
        <p14:creationId xmlns:p14="http://schemas.microsoft.com/office/powerpoint/2010/main" val="1069700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E160-5188-4302-9B6B-44C8F409AE58}"/>
              </a:ext>
            </a:extLst>
          </p:cNvPr>
          <p:cNvSpPr>
            <a:spLocks noGrp="1"/>
          </p:cNvSpPr>
          <p:nvPr>
            <p:ph type="title"/>
          </p:nvPr>
        </p:nvSpPr>
        <p:spPr>
          <a:xfrm>
            <a:off x="282361" y="124566"/>
            <a:ext cx="9763682" cy="1088716"/>
          </a:xfrm>
        </p:spPr>
        <p:txBody>
          <a:bodyPr/>
          <a:lstStyle/>
          <a:p>
            <a:r>
              <a:rPr lang="en-AU" sz="3600" dirty="0">
                <a:latin typeface="+mn-lt"/>
              </a:rPr>
              <a:t>Graded Assistance to Ensure Success</a:t>
            </a:r>
            <a:br>
              <a:rPr lang="en-AU" sz="3600" dirty="0">
                <a:latin typeface="+mn-lt"/>
              </a:rPr>
            </a:br>
            <a:endParaRPr lang="en-AU" sz="3600" dirty="0">
              <a:latin typeface="+mn-lt"/>
            </a:endParaRPr>
          </a:p>
        </p:txBody>
      </p:sp>
      <p:sp>
        <p:nvSpPr>
          <p:cNvPr id="3" name="Content Placeholder 2">
            <a:extLst>
              <a:ext uri="{FF2B5EF4-FFF2-40B4-BE49-F238E27FC236}">
                <a16:creationId xmlns:a16="http://schemas.microsoft.com/office/drawing/2014/main" id="{6DB195E4-E9D2-4737-9AF2-DE2F8935FD7A}"/>
              </a:ext>
            </a:extLst>
          </p:cNvPr>
          <p:cNvSpPr>
            <a:spLocks noGrp="1"/>
          </p:cNvSpPr>
          <p:nvPr>
            <p:ph idx="1"/>
          </p:nvPr>
        </p:nvSpPr>
        <p:spPr>
          <a:xfrm>
            <a:off x="146437" y="958666"/>
            <a:ext cx="11653299" cy="4375460"/>
          </a:xfrm>
        </p:spPr>
        <p:txBody>
          <a:bodyPr/>
          <a:lstStyle/>
          <a:p>
            <a:pPr>
              <a:spcBef>
                <a:spcPts val="300"/>
              </a:spcBef>
              <a:spcAft>
                <a:spcPts val="300"/>
              </a:spcAft>
              <a:buFont typeface="Arial" panose="020B0604020202020204" pitchFamily="34" charset="0"/>
              <a:buChar char="•"/>
            </a:pPr>
            <a:endParaRPr lang="en-AU" sz="2400" dirty="0">
              <a:solidFill>
                <a:schemeClr val="accent2">
                  <a:lumMod val="50000"/>
                </a:schemeClr>
              </a:solidFill>
              <a:latin typeface="+mn-lt"/>
            </a:endParaRP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Using graded assistance means </a:t>
            </a:r>
            <a:r>
              <a:rPr lang="en-AU" sz="2400" b="1" dirty="0">
                <a:solidFill>
                  <a:schemeClr val="accent2">
                    <a:lumMod val="50000"/>
                  </a:schemeClr>
                </a:solidFill>
                <a:latin typeface="+mn-lt"/>
              </a:rPr>
              <a:t>providing the right type and amount of assistance a person needs to engage successfully in an activity or interaction</a:t>
            </a:r>
            <a:endParaRPr lang="en-AU" sz="2400" dirty="0">
              <a:solidFill>
                <a:schemeClr val="accent2">
                  <a:lumMod val="50000"/>
                </a:schemeClr>
              </a:solidFill>
              <a:latin typeface="+mn-lt"/>
            </a:endParaRP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There are different types of assistance.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These are:</a:t>
            </a:r>
          </a:p>
          <a:p>
            <a:pPr lvl="2">
              <a:spcBef>
                <a:spcPts val="300"/>
              </a:spcBef>
              <a:spcAft>
                <a:spcPts val="300"/>
              </a:spcAft>
              <a:buSzPct val="75000"/>
            </a:pPr>
            <a:r>
              <a:rPr lang="en-AU" sz="2400" b="1" dirty="0">
                <a:solidFill>
                  <a:schemeClr val="accent2">
                    <a:lumMod val="50000"/>
                  </a:schemeClr>
                </a:solidFill>
                <a:latin typeface="+mn-lt"/>
              </a:rPr>
              <a:t>Asking</a:t>
            </a:r>
            <a:r>
              <a:rPr lang="en-AU" sz="2400" dirty="0">
                <a:solidFill>
                  <a:schemeClr val="accent2">
                    <a:lumMod val="50000"/>
                  </a:schemeClr>
                </a:solidFill>
                <a:latin typeface="+mn-lt"/>
              </a:rPr>
              <a:t>: </a:t>
            </a:r>
            <a:r>
              <a:rPr lang="en-AU" sz="2400" i="1" dirty="0">
                <a:solidFill>
                  <a:schemeClr val="accent2">
                    <a:lumMod val="50000"/>
                  </a:schemeClr>
                </a:solidFill>
                <a:latin typeface="+mn-lt"/>
              </a:rPr>
              <a:t>Can you get the milk from the fridge</a:t>
            </a:r>
            <a:r>
              <a:rPr lang="en-AU" sz="2400" dirty="0">
                <a:solidFill>
                  <a:schemeClr val="accent2">
                    <a:lumMod val="50000"/>
                  </a:schemeClr>
                </a:solidFill>
                <a:latin typeface="+mn-lt"/>
              </a:rPr>
              <a:t>? </a:t>
            </a:r>
          </a:p>
          <a:p>
            <a:pPr lvl="2">
              <a:spcBef>
                <a:spcPts val="300"/>
              </a:spcBef>
              <a:spcAft>
                <a:spcPts val="300"/>
              </a:spcAft>
              <a:buSzPct val="75000"/>
            </a:pPr>
            <a:r>
              <a:rPr lang="en-AU" sz="2400" b="1" dirty="0">
                <a:solidFill>
                  <a:schemeClr val="accent2">
                    <a:lumMod val="50000"/>
                  </a:schemeClr>
                </a:solidFill>
                <a:latin typeface="+mn-lt"/>
              </a:rPr>
              <a:t>Instructing</a:t>
            </a:r>
            <a:r>
              <a:rPr lang="en-AU" sz="2400" dirty="0">
                <a:solidFill>
                  <a:schemeClr val="accent2">
                    <a:lumMod val="50000"/>
                  </a:schemeClr>
                </a:solidFill>
                <a:latin typeface="+mn-lt"/>
              </a:rPr>
              <a:t>: </a:t>
            </a:r>
            <a:r>
              <a:rPr lang="en-AU" sz="2400" i="1" dirty="0">
                <a:solidFill>
                  <a:schemeClr val="accent2">
                    <a:lumMod val="50000"/>
                  </a:schemeClr>
                </a:solidFill>
                <a:latin typeface="+mn-lt"/>
              </a:rPr>
              <a:t>Press the switch on the kettle.</a:t>
            </a:r>
          </a:p>
          <a:p>
            <a:pPr lvl="2">
              <a:spcBef>
                <a:spcPts val="300"/>
              </a:spcBef>
              <a:spcAft>
                <a:spcPts val="300"/>
              </a:spcAft>
              <a:buSzPct val="75000"/>
            </a:pPr>
            <a:r>
              <a:rPr lang="en-AU" sz="2400" b="1" dirty="0">
                <a:solidFill>
                  <a:schemeClr val="accent2">
                    <a:lumMod val="50000"/>
                  </a:schemeClr>
                </a:solidFill>
                <a:latin typeface="+mn-lt"/>
              </a:rPr>
              <a:t>Prompting or gesturing</a:t>
            </a:r>
            <a:r>
              <a:rPr lang="en-AU" sz="2400" dirty="0">
                <a:solidFill>
                  <a:schemeClr val="accent2">
                    <a:lumMod val="50000"/>
                  </a:schemeClr>
                </a:solidFill>
                <a:latin typeface="+mn-lt"/>
              </a:rPr>
              <a:t>: Pointing to the cupboard to get a cup. </a:t>
            </a:r>
          </a:p>
          <a:p>
            <a:pPr lvl="2">
              <a:spcBef>
                <a:spcPts val="300"/>
              </a:spcBef>
              <a:spcAft>
                <a:spcPts val="300"/>
              </a:spcAft>
              <a:buSzPct val="75000"/>
            </a:pPr>
            <a:r>
              <a:rPr lang="en-AU" sz="2400" b="1" dirty="0">
                <a:solidFill>
                  <a:schemeClr val="accent2">
                    <a:lumMod val="50000"/>
                  </a:schemeClr>
                </a:solidFill>
                <a:latin typeface="+mn-lt"/>
              </a:rPr>
              <a:t>Demonstrating</a:t>
            </a:r>
            <a:r>
              <a:rPr lang="en-AU" sz="2400" dirty="0">
                <a:solidFill>
                  <a:schemeClr val="accent2">
                    <a:lumMod val="50000"/>
                  </a:schemeClr>
                </a:solidFill>
                <a:latin typeface="+mn-lt"/>
              </a:rPr>
              <a:t>: Showing the person how to hold a carton to pour milk.</a:t>
            </a:r>
          </a:p>
          <a:p>
            <a:pPr lvl="2">
              <a:spcBef>
                <a:spcPts val="300"/>
              </a:spcBef>
              <a:spcAft>
                <a:spcPts val="300"/>
              </a:spcAft>
              <a:buSzPct val="75000"/>
            </a:pPr>
            <a:r>
              <a:rPr lang="en-AU" sz="2400" b="1" dirty="0">
                <a:solidFill>
                  <a:schemeClr val="accent2">
                    <a:lumMod val="50000"/>
                  </a:schemeClr>
                </a:solidFill>
                <a:latin typeface="+mn-lt"/>
              </a:rPr>
              <a:t>Guiding a person physically</a:t>
            </a:r>
            <a:r>
              <a:rPr lang="en-AU" sz="2400" dirty="0">
                <a:solidFill>
                  <a:schemeClr val="accent2">
                    <a:lumMod val="50000"/>
                  </a:schemeClr>
                </a:solidFill>
                <a:latin typeface="+mn-lt"/>
              </a:rPr>
              <a:t>: You and the person holding the kettle to pour hot water into a cup.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The type and amount of assistance you provide depends on the person and the activity</a:t>
            </a:r>
          </a:p>
          <a:p>
            <a:endParaRPr lang="en-AU" sz="2400" i="1" dirty="0">
              <a:solidFill>
                <a:schemeClr val="tx1"/>
              </a:solidFill>
              <a:latin typeface="+mn-lt"/>
            </a:endParaRPr>
          </a:p>
          <a:p>
            <a:pPr marL="0" indent="0">
              <a:buNone/>
            </a:pPr>
            <a:endParaRPr lang="en-AU" i="1" dirty="0">
              <a:solidFill>
                <a:schemeClr val="tx1"/>
              </a:solidFill>
              <a:latin typeface="+mn-lt"/>
            </a:endParaRPr>
          </a:p>
        </p:txBody>
      </p:sp>
      <p:pic>
        <p:nvPicPr>
          <p:cNvPr id="5" name="Picture 4" descr="A picture containing cup, indoor, coffee, beverage&#10;&#10;Description automatically generated">
            <a:extLst>
              <a:ext uri="{FF2B5EF4-FFF2-40B4-BE49-F238E27FC236}">
                <a16:creationId xmlns:a16="http://schemas.microsoft.com/office/drawing/2014/main" id="{6B0907F7-6561-4E70-B413-EFD90CCE6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257" y="1935977"/>
            <a:ext cx="2908611" cy="1939073"/>
          </a:xfrm>
          <a:prstGeom prst="rect">
            <a:avLst/>
          </a:prstGeom>
        </p:spPr>
      </p:pic>
      <p:pic>
        <p:nvPicPr>
          <p:cNvPr id="6" name="Picture 5" descr="Diagram&#10;&#10;Description automatically generated">
            <a:extLst>
              <a:ext uri="{FF2B5EF4-FFF2-40B4-BE49-F238E27FC236}">
                <a16:creationId xmlns:a16="http://schemas.microsoft.com/office/drawing/2014/main" id="{7EF6E535-B87E-031E-2E8D-858A39F57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1482" y="0"/>
            <a:ext cx="1330518" cy="1337849"/>
          </a:xfrm>
          <a:prstGeom prst="rect">
            <a:avLst/>
          </a:prstGeom>
        </p:spPr>
      </p:pic>
    </p:spTree>
    <p:extLst>
      <p:ext uri="{BB962C8B-B14F-4D97-AF65-F5344CB8AC3E}">
        <p14:creationId xmlns:p14="http://schemas.microsoft.com/office/powerpoint/2010/main" val="1357247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VA 7 Graded Asst">
            <a:hlinkClick r:id="" action="ppaction://media"/>
            <a:extLst>
              <a:ext uri="{FF2B5EF4-FFF2-40B4-BE49-F238E27FC236}">
                <a16:creationId xmlns:a16="http://schemas.microsoft.com/office/drawing/2014/main" id="{2882DBF3-C10A-462D-8CB2-28F5EB302833}"/>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14013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424C25D-D1AF-4851-B1AA-6FF23194D6FD}"/>
              </a:ext>
            </a:extLst>
          </p:cNvPr>
          <p:cNvSpPr>
            <a:spLocks noGrp="1"/>
          </p:cNvSpPr>
          <p:nvPr>
            <p:ph type="body" idx="1"/>
          </p:nvPr>
        </p:nvSpPr>
        <p:spPr>
          <a:xfrm>
            <a:off x="623904" y="1288869"/>
            <a:ext cx="10944191" cy="5125141"/>
          </a:xfrm>
        </p:spPr>
        <p:txBody>
          <a:bodyPr/>
          <a:lstStyle/>
          <a:p>
            <a:pPr>
              <a:lnSpc>
                <a:spcPct val="150000"/>
              </a:lnSpc>
              <a:spcAft>
                <a:spcPts val="0"/>
              </a:spcAft>
              <a:buFont typeface="Arial" panose="020B0604020202020204" pitchFamily="34" charset="0"/>
              <a:buChar char="•"/>
            </a:pPr>
            <a:r>
              <a:rPr lang="en-AU" sz="2400" dirty="0">
                <a:solidFill>
                  <a:schemeClr val="accent2">
                    <a:lumMod val="50000"/>
                  </a:schemeClr>
                </a:solidFill>
                <a:latin typeface="+mn-lt"/>
              </a:rPr>
              <a:t>Where do you work and what is your role in your organisation?</a:t>
            </a:r>
          </a:p>
          <a:p>
            <a:pPr>
              <a:lnSpc>
                <a:spcPct val="150000"/>
              </a:lnSpc>
              <a:spcAft>
                <a:spcPts val="0"/>
              </a:spcAft>
              <a:buFont typeface="Arial" panose="020B0604020202020204" pitchFamily="34" charset="0"/>
              <a:buChar char="•"/>
            </a:pPr>
            <a:r>
              <a:rPr lang="en-AU" sz="2400" dirty="0">
                <a:solidFill>
                  <a:schemeClr val="accent2">
                    <a:lumMod val="50000"/>
                  </a:schemeClr>
                </a:solidFill>
                <a:latin typeface="+mn-lt"/>
              </a:rPr>
              <a:t>What do you know about Active Support? Or, what have you heard about Active Support?  </a:t>
            </a:r>
          </a:p>
          <a:p>
            <a:pPr>
              <a:lnSpc>
                <a:spcPct val="150000"/>
              </a:lnSpc>
              <a:spcAft>
                <a:spcPts val="0"/>
              </a:spcAft>
              <a:buFont typeface="Arial" panose="020B0604020202020204" pitchFamily="34" charset="0"/>
              <a:buChar char="•"/>
            </a:pPr>
            <a:r>
              <a:rPr lang="en-AU" sz="2400" dirty="0">
                <a:solidFill>
                  <a:schemeClr val="accent2">
                    <a:lumMod val="50000"/>
                  </a:schemeClr>
                </a:solidFill>
                <a:latin typeface="+mn-lt"/>
              </a:rPr>
              <a:t>What do you want to know about Active Support?</a:t>
            </a:r>
          </a:p>
          <a:p>
            <a:pPr marL="0" indent="0">
              <a:lnSpc>
                <a:spcPct val="150000"/>
              </a:lnSpc>
              <a:buNone/>
            </a:pPr>
            <a:endParaRPr lang="en-AU" sz="1800" dirty="0">
              <a:solidFill>
                <a:schemeClr val="tx1"/>
              </a:solidFill>
            </a:endParaRPr>
          </a:p>
        </p:txBody>
      </p:sp>
      <p:sp>
        <p:nvSpPr>
          <p:cNvPr id="4" name="Title 2">
            <a:extLst>
              <a:ext uri="{FF2B5EF4-FFF2-40B4-BE49-F238E27FC236}">
                <a16:creationId xmlns:a16="http://schemas.microsoft.com/office/drawing/2014/main" id="{3B3042BC-F9C2-41B4-B506-4A603447F9E7}"/>
              </a:ext>
            </a:extLst>
          </p:cNvPr>
          <p:cNvSpPr>
            <a:spLocks noGrp="1"/>
          </p:cNvSpPr>
          <p:nvPr>
            <p:ph type="title"/>
          </p:nvPr>
        </p:nvSpPr>
        <p:spPr>
          <a:xfrm>
            <a:off x="536575" y="254000"/>
            <a:ext cx="10458450" cy="1034869"/>
          </a:xfrm>
        </p:spPr>
        <p:txBody>
          <a:bodyPr/>
          <a:lstStyle/>
          <a:p>
            <a:r>
              <a:rPr lang="en-AU" sz="3600" dirty="0">
                <a:latin typeface="+mn-lt"/>
              </a:rPr>
              <a:t>Introductions </a:t>
            </a:r>
          </a:p>
        </p:txBody>
      </p:sp>
    </p:spTree>
    <p:extLst>
      <p:ext uri="{BB962C8B-B14F-4D97-AF65-F5344CB8AC3E}">
        <p14:creationId xmlns:p14="http://schemas.microsoft.com/office/powerpoint/2010/main" val="2804825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E160-5188-4302-9B6B-44C8F409AE58}"/>
              </a:ext>
            </a:extLst>
          </p:cNvPr>
          <p:cNvSpPr>
            <a:spLocks noGrp="1"/>
          </p:cNvSpPr>
          <p:nvPr>
            <p:ph type="title"/>
          </p:nvPr>
        </p:nvSpPr>
        <p:spPr>
          <a:xfrm>
            <a:off x="249804" y="167627"/>
            <a:ext cx="10515600" cy="1088716"/>
          </a:xfrm>
        </p:spPr>
        <p:txBody>
          <a:bodyPr/>
          <a:lstStyle/>
          <a:p>
            <a:r>
              <a:rPr lang="en-AU" sz="3600" dirty="0">
                <a:latin typeface="+mn-lt"/>
              </a:rPr>
              <a:t>The Right Type and Amount of Assistance</a:t>
            </a:r>
            <a:br>
              <a:rPr lang="en-AU" sz="3600" dirty="0">
                <a:latin typeface="+mn-lt"/>
              </a:rPr>
            </a:br>
            <a:endParaRPr lang="en-AU" sz="3600" dirty="0">
              <a:latin typeface="+mn-lt"/>
            </a:endParaRPr>
          </a:p>
        </p:txBody>
      </p:sp>
      <p:sp>
        <p:nvSpPr>
          <p:cNvPr id="3" name="Content Placeholder 2">
            <a:extLst>
              <a:ext uri="{FF2B5EF4-FFF2-40B4-BE49-F238E27FC236}">
                <a16:creationId xmlns:a16="http://schemas.microsoft.com/office/drawing/2014/main" id="{6DB195E4-E9D2-4737-9AF2-DE2F8935FD7A}"/>
              </a:ext>
            </a:extLst>
          </p:cNvPr>
          <p:cNvSpPr>
            <a:spLocks noGrp="1"/>
          </p:cNvSpPr>
          <p:nvPr>
            <p:ph idx="1"/>
          </p:nvPr>
        </p:nvSpPr>
        <p:spPr>
          <a:xfrm>
            <a:off x="174929" y="946242"/>
            <a:ext cx="11942859" cy="5534071"/>
          </a:xfrm>
        </p:spPr>
        <p:txBody>
          <a:bodyPr/>
          <a:lstStyle/>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People need different types and amounts of assistance</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Ask yourself - </a:t>
            </a:r>
            <a:r>
              <a:rPr lang="en-AU" sz="2400" i="1" dirty="0">
                <a:solidFill>
                  <a:schemeClr val="accent2">
                    <a:lumMod val="50000"/>
                  </a:schemeClr>
                </a:solidFill>
                <a:latin typeface="+mn-lt"/>
              </a:rPr>
              <a:t>What assistance does a person need to successfully participate in this activity or interaction? </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One person may need a prompt, another physical guidance, such as hand-over-hand assistance </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One person may need to be shown how to do something, but another just a verbal instruction</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Providing the right assistance can mean standing back and letting the person do it themselves </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Sometimes you may need to perform a step to keep the activity moving along smoothly. </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Making judgements about type or amount of assistance is not always easy:</a:t>
            </a:r>
          </a:p>
          <a:p>
            <a:pPr lvl="1">
              <a:spcBef>
                <a:spcPts val="400"/>
              </a:spcBef>
              <a:spcAft>
                <a:spcPts val="400"/>
              </a:spcAft>
              <a:buSzPct val="75000"/>
              <a:buFont typeface="Arial" panose="020B0604020202020204" pitchFamily="34" charset="0"/>
              <a:buChar char="•"/>
            </a:pPr>
            <a:r>
              <a:rPr lang="en-AU" sz="2400" dirty="0">
                <a:solidFill>
                  <a:schemeClr val="accent2">
                    <a:lumMod val="50000"/>
                  </a:schemeClr>
                </a:solidFill>
                <a:latin typeface="+mn-lt"/>
              </a:rPr>
              <a:t>Too much support takes opportunities away from the person </a:t>
            </a:r>
          </a:p>
          <a:p>
            <a:pPr lvl="1">
              <a:spcBef>
                <a:spcPts val="400"/>
              </a:spcBef>
              <a:spcAft>
                <a:spcPts val="400"/>
              </a:spcAft>
              <a:buSzPct val="75000"/>
              <a:buFont typeface="Arial" panose="020B0604020202020204" pitchFamily="34" charset="0"/>
              <a:buChar char="•"/>
            </a:pPr>
            <a:r>
              <a:rPr lang="en-AU" sz="2400" dirty="0">
                <a:solidFill>
                  <a:schemeClr val="accent2">
                    <a:lumMod val="50000"/>
                  </a:schemeClr>
                </a:solidFill>
                <a:latin typeface="+mn-lt"/>
              </a:rPr>
              <a:t>Too little support can mean they don’t experience success</a:t>
            </a:r>
          </a:p>
          <a:p>
            <a:pPr>
              <a:spcBef>
                <a:spcPts val="400"/>
              </a:spcBef>
              <a:spcAft>
                <a:spcPts val="400"/>
              </a:spcAft>
              <a:buFont typeface="Arial" panose="020B0604020202020204" pitchFamily="34" charset="0"/>
              <a:buChar char="•"/>
            </a:pPr>
            <a:r>
              <a:rPr lang="en-AU" sz="2400" dirty="0">
                <a:solidFill>
                  <a:schemeClr val="accent2">
                    <a:lumMod val="50000"/>
                  </a:schemeClr>
                </a:solidFill>
                <a:latin typeface="+mn-lt"/>
              </a:rPr>
              <a:t>To use graded assistance well you have to focus on the person. </a:t>
            </a:r>
          </a:p>
          <a:p>
            <a:pPr marL="0" indent="0">
              <a:buNone/>
            </a:pPr>
            <a:endParaRPr lang="en-AU" sz="2400" i="1" dirty="0">
              <a:solidFill>
                <a:schemeClr val="accent2">
                  <a:lumMod val="50000"/>
                </a:schemeClr>
              </a:solidFill>
              <a:latin typeface="+mn-lt"/>
            </a:endParaRPr>
          </a:p>
          <a:p>
            <a:endParaRPr lang="en-AU" i="1" dirty="0">
              <a:solidFill>
                <a:schemeClr val="tx1"/>
              </a:solidFill>
              <a:latin typeface="+mn-lt"/>
            </a:endParaRPr>
          </a:p>
        </p:txBody>
      </p:sp>
    </p:spTree>
    <p:extLst>
      <p:ext uri="{BB962C8B-B14F-4D97-AF65-F5344CB8AC3E}">
        <p14:creationId xmlns:p14="http://schemas.microsoft.com/office/powerpoint/2010/main" val="245167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VA 8 Graded Asst  COMM noVO">
            <a:hlinkClick r:id="" action="ppaction://media"/>
            <a:extLst>
              <a:ext uri="{FF2B5EF4-FFF2-40B4-BE49-F238E27FC236}">
                <a16:creationId xmlns:a16="http://schemas.microsoft.com/office/drawing/2014/main" id="{5D803957-2123-439E-948C-BEE1A6D1048A}"/>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21468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D898-AC88-2460-7441-E5D8EA1E3193}"/>
              </a:ext>
            </a:extLst>
          </p:cNvPr>
          <p:cNvSpPr>
            <a:spLocks noGrp="1"/>
          </p:cNvSpPr>
          <p:nvPr>
            <p:ph type="title"/>
          </p:nvPr>
        </p:nvSpPr>
        <p:spPr/>
        <p:txBody>
          <a:bodyPr/>
          <a:lstStyle/>
          <a:p>
            <a:r>
              <a:rPr lang="en-AU" sz="3600" dirty="0">
                <a:latin typeface="+mn-lt"/>
              </a:rPr>
              <a:t>Activity: Graded Assistance </a:t>
            </a:r>
          </a:p>
        </p:txBody>
      </p:sp>
      <p:sp>
        <p:nvSpPr>
          <p:cNvPr id="3" name="Text Placeholder 2">
            <a:extLst>
              <a:ext uri="{FF2B5EF4-FFF2-40B4-BE49-F238E27FC236}">
                <a16:creationId xmlns:a16="http://schemas.microsoft.com/office/drawing/2014/main" id="{4016CB75-D42B-FFA5-D4B8-2715E33CCE0A}"/>
              </a:ext>
            </a:extLst>
          </p:cNvPr>
          <p:cNvSpPr>
            <a:spLocks noGrp="1"/>
          </p:cNvSpPr>
          <p:nvPr>
            <p:ph type="body" idx="1"/>
          </p:nvPr>
        </p:nvSpPr>
        <p:spPr/>
        <p:txBody>
          <a:bodyPr/>
          <a:lstStyle/>
          <a:p>
            <a:pPr lvl="0">
              <a:lnSpc>
                <a:spcPct val="107000"/>
              </a:lnSpc>
              <a:buFont typeface="Arial" panose="020B0604020202020204" pitchFamily="34" charset="0"/>
              <a:buChar char="•"/>
            </a:pPr>
            <a:r>
              <a:rPr lang="en-AU"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What types of assistance were provided in the video?</a:t>
            </a:r>
            <a:endParaRPr lang="en-AU" sz="2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Arial" panose="020B0604020202020204" pitchFamily="34" charset="0"/>
              <a:buChar char="•"/>
            </a:pPr>
            <a:r>
              <a:rPr lang="en-AU"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When did the staff adjust </a:t>
            </a:r>
            <a:r>
              <a:rPr lang="en-AU" sz="28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the </a:t>
            </a:r>
            <a:r>
              <a:rPr lang="en-AU"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types and amounts of assistance they provided and why? </a:t>
            </a:r>
          </a:p>
          <a:p>
            <a:pPr lvl="0">
              <a:lnSpc>
                <a:spcPct val="107000"/>
              </a:lnSpc>
              <a:buFont typeface="Arial" panose="020B0604020202020204" pitchFamily="34" charset="0"/>
              <a:buChar char="•"/>
            </a:pPr>
            <a:r>
              <a:rPr lang="en-AU"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Was the right type and amount of assistance provided to people supported? </a:t>
            </a:r>
            <a:endParaRPr lang="en-AU" sz="2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Font typeface="Arial" panose="020B0604020202020204" pitchFamily="34" charset="0"/>
              <a:buChar char="•"/>
            </a:pPr>
            <a:r>
              <a:rPr lang="en-AU"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Was their participation successful? </a:t>
            </a:r>
            <a:endParaRPr lang="en-AU" sz="2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AU" sz="2400" dirty="0">
              <a:solidFill>
                <a:schemeClr val="tx1"/>
              </a:solidFill>
              <a:latin typeface="+mn-lt"/>
            </a:endParaRPr>
          </a:p>
        </p:txBody>
      </p:sp>
    </p:spTree>
    <p:extLst>
      <p:ext uri="{BB962C8B-B14F-4D97-AF65-F5344CB8AC3E}">
        <p14:creationId xmlns:p14="http://schemas.microsoft.com/office/powerpoint/2010/main" val="185165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5E168C-5ED3-4A69-B806-37F97B067D4E}"/>
              </a:ext>
            </a:extLst>
          </p:cNvPr>
          <p:cNvSpPr>
            <a:spLocks noGrp="1"/>
          </p:cNvSpPr>
          <p:nvPr>
            <p:ph type="title"/>
          </p:nvPr>
        </p:nvSpPr>
        <p:spPr>
          <a:xfrm>
            <a:off x="624422" y="403225"/>
            <a:ext cx="10944191" cy="836960"/>
          </a:xfrm>
        </p:spPr>
        <p:txBody>
          <a:bodyPr/>
          <a:lstStyle/>
          <a:p>
            <a:r>
              <a:rPr lang="en-AU" sz="3600" dirty="0">
                <a:latin typeface="+mn-lt"/>
              </a:rPr>
              <a:t>Summary: Graded Assistance to Ensure Success</a:t>
            </a:r>
          </a:p>
        </p:txBody>
      </p:sp>
      <p:sp>
        <p:nvSpPr>
          <p:cNvPr id="7" name="Text Placeholder 6">
            <a:extLst>
              <a:ext uri="{FF2B5EF4-FFF2-40B4-BE49-F238E27FC236}">
                <a16:creationId xmlns:a16="http://schemas.microsoft.com/office/drawing/2014/main" id="{A4E222C7-FCA6-455A-B184-05B051B1A7F7}"/>
              </a:ext>
            </a:extLst>
          </p:cNvPr>
          <p:cNvSpPr>
            <a:spLocks noGrp="1"/>
          </p:cNvSpPr>
          <p:nvPr>
            <p:ph type="body" idx="1"/>
          </p:nvPr>
        </p:nvSpPr>
        <p:spPr/>
        <p:txBody>
          <a:bodyPr/>
          <a:lstStyle/>
          <a:p>
            <a:pPr>
              <a:buFont typeface="Arial" panose="020B0604020202020204" pitchFamily="34" charset="0"/>
              <a:buChar char="•"/>
            </a:pPr>
            <a:r>
              <a:rPr lang="en-AU" sz="2400" dirty="0">
                <a:solidFill>
                  <a:schemeClr val="accent2">
                    <a:lumMod val="50000"/>
                  </a:schemeClr>
                </a:solidFill>
                <a:latin typeface="+mn-lt"/>
              </a:rPr>
              <a:t>It takes practice to be skilled in graded assistance. </a:t>
            </a:r>
          </a:p>
          <a:p>
            <a:pPr>
              <a:buFont typeface="Arial" panose="020B0604020202020204" pitchFamily="34" charset="0"/>
              <a:buChar char="•"/>
            </a:pPr>
            <a:r>
              <a:rPr lang="en-AU" sz="2400" dirty="0">
                <a:solidFill>
                  <a:schemeClr val="accent2">
                    <a:lumMod val="50000"/>
                  </a:schemeClr>
                </a:solidFill>
                <a:latin typeface="+mn-lt"/>
              </a:rPr>
              <a:t>You have to know each person and learn to judge the right type and amount of assistance they need in each situation, and then how to effectively provide it. </a:t>
            </a:r>
          </a:p>
          <a:p>
            <a:pPr>
              <a:buFont typeface="Arial" panose="020B0604020202020204" pitchFamily="34" charset="0"/>
              <a:buChar char="•"/>
            </a:pPr>
            <a:r>
              <a:rPr lang="en-AU" sz="2400" dirty="0">
                <a:solidFill>
                  <a:schemeClr val="accent2">
                    <a:lumMod val="50000"/>
                  </a:schemeClr>
                </a:solidFill>
                <a:latin typeface="+mn-lt"/>
              </a:rPr>
              <a:t>If you use graded assistance well, then the person you support can participate in meaningful activities and social interactions. </a:t>
            </a:r>
          </a:p>
          <a:p>
            <a:pPr>
              <a:buFont typeface="Arial" panose="020B0604020202020204" pitchFamily="34" charset="0"/>
              <a:buChar char="•"/>
            </a:pPr>
            <a:r>
              <a:rPr lang="en-AU" sz="2400" dirty="0">
                <a:solidFill>
                  <a:schemeClr val="accent2">
                    <a:lumMod val="50000"/>
                  </a:schemeClr>
                </a:solidFill>
                <a:latin typeface="+mn-lt"/>
              </a:rPr>
              <a:t>Successful participation can be rewarding because there is a feeling of achievement. By experiencing success, the person is more likely to participate again in the future. </a:t>
            </a:r>
          </a:p>
        </p:txBody>
      </p:sp>
    </p:spTree>
    <p:extLst>
      <p:ext uri="{BB962C8B-B14F-4D97-AF65-F5344CB8AC3E}">
        <p14:creationId xmlns:p14="http://schemas.microsoft.com/office/powerpoint/2010/main" val="3788961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5E168C-5ED3-4A69-B806-37F97B067D4E}"/>
              </a:ext>
            </a:extLst>
          </p:cNvPr>
          <p:cNvSpPr>
            <a:spLocks noGrp="1"/>
          </p:cNvSpPr>
          <p:nvPr>
            <p:ph type="title"/>
          </p:nvPr>
        </p:nvSpPr>
        <p:spPr>
          <a:xfrm>
            <a:off x="310495" y="314049"/>
            <a:ext cx="10129072" cy="836960"/>
          </a:xfrm>
        </p:spPr>
        <p:txBody>
          <a:bodyPr/>
          <a:lstStyle/>
          <a:p>
            <a:r>
              <a:rPr lang="en-AU" sz="3600" dirty="0">
                <a:latin typeface="+mn-lt"/>
              </a:rPr>
              <a:t>Maximising Choice and Control</a:t>
            </a:r>
          </a:p>
        </p:txBody>
      </p:sp>
      <p:sp>
        <p:nvSpPr>
          <p:cNvPr id="7" name="Text Placeholder 6">
            <a:extLst>
              <a:ext uri="{FF2B5EF4-FFF2-40B4-BE49-F238E27FC236}">
                <a16:creationId xmlns:a16="http://schemas.microsoft.com/office/drawing/2014/main" id="{A4E222C7-FCA6-455A-B184-05B051B1A7F7}"/>
              </a:ext>
            </a:extLst>
          </p:cNvPr>
          <p:cNvSpPr>
            <a:spLocks noGrp="1"/>
          </p:cNvSpPr>
          <p:nvPr>
            <p:ph type="body" idx="1"/>
          </p:nvPr>
        </p:nvSpPr>
        <p:spPr>
          <a:xfrm>
            <a:off x="139393" y="1599508"/>
            <a:ext cx="11676247" cy="4525963"/>
          </a:xfrm>
        </p:spPr>
        <p:txBody>
          <a:bodyPr/>
          <a:lstStyle/>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Everyday all of us make many choices: when to do things, how to do them, who with and for how long.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Choices reflect preferences – everyone has preferences</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When people choose they have more control over their lives </a:t>
            </a:r>
          </a:p>
          <a:p>
            <a:pPr marL="230188" lvl="1" indent="0">
              <a:spcBef>
                <a:spcPts val="300"/>
              </a:spcBef>
              <a:spcAft>
                <a:spcPts val="300"/>
              </a:spcAft>
              <a:buNone/>
            </a:pPr>
            <a:r>
              <a:rPr lang="en-AU" sz="2400" i="1" dirty="0">
                <a:solidFill>
                  <a:schemeClr val="accent2">
                    <a:lumMod val="50000"/>
                  </a:schemeClr>
                </a:solidFill>
                <a:latin typeface="+mn-lt"/>
              </a:rPr>
              <a:t>	How would you feel if most of the things that happened in your life </a:t>
            </a:r>
            <a:br>
              <a:rPr lang="en-AU" sz="2400" i="1" dirty="0">
                <a:solidFill>
                  <a:schemeClr val="accent2">
                    <a:lumMod val="50000"/>
                  </a:schemeClr>
                </a:solidFill>
                <a:latin typeface="+mn-lt"/>
              </a:rPr>
            </a:br>
            <a:r>
              <a:rPr lang="en-AU" sz="2400" i="1" dirty="0">
                <a:solidFill>
                  <a:schemeClr val="accent2">
                    <a:lumMod val="50000"/>
                  </a:schemeClr>
                </a:solidFill>
                <a:latin typeface="+mn-lt"/>
              </a:rPr>
              <a:t>	were decided by someone else?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This is what happens for many of the people you support</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Staff maximising choice and control means</a:t>
            </a:r>
          </a:p>
          <a:p>
            <a:pPr lvl="1">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Offering more than one option </a:t>
            </a:r>
          </a:p>
          <a:p>
            <a:pPr lvl="1">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Ensure options are understood</a:t>
            </a:r>
          </a:p>
          <a:p>
            <a:pPr lvl="1">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Respecting and acting on choices</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Supporting people to make everyday choices is part of supported decision making </a:t>
            </a:r>
          </a:p>
          <a:p>
            <a:endParaRPr lang="en-AU" sz="2400" dirty="0">
              <a:latin typeface="+mn-lt"/>
            </a:endParaRPr>
          </a:p>
        </p:txBody>
      </p:sp>
      <p:pic>
        <p:nvPicPr>
          <p:cNvPr id="3" name="Picture 2" descr="Diagram, venn diagram&#10;&#10;Description automatically generated">
            <a:extLst>
              <a:ext uri="{FF2B5EF4-FFF2-40B4-BE49-F238E27FC236}">
                <a16:creationId xmlns:a16="http://schemas.microsoft.com/office/drawing/2014/main" id="{E60A3B77-B552-FCFB-F5FD-4DF93D47D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668" y="0"/>
            <a:ext cx="1581332" cy="1599508"/>
          </a:xfrm>
          <a:prstGeom prst="rect">
            <a:avLst/>
          </a:prstGeom>
        </p:spPr>
      </p:pic>
    </p:spTree>
    <p:extLst>
      <p:ext uri="{BB962C8B-B14F-4D97-AF65-F5344CB8AC3E}">
        <p14:creationId xmlns:p14="http://schemas.microsoft.com/office/powerpoint/2010/main" val="1099748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Maximising choice and control">
            <a:hlinkClick r:id="" action="ppaction://media"/>
            <a:extLst>
              <a:ext uri="{FF2B5EF4-FFF2-40B4-BE49-F238E27FC236}">
                <a16:creationId xmlns:a16="http://schemas.microsoft.com/office/drawing/2014/main" id="{F665C61A-16E2-E64F-949E-7B01D097ED82}"/>
              </a:ext>
            </a:extLst>
          </p:cNvPr>
          <p:cNvPicPr>
            <a:picLocks noGrp="1" noRot="1" noChangeAspect="1"/>
          </p:cNvPicPr>
          <p:nvPr>
            <p:ph idx="1"/>
            <a:videoFile r:link="rId1"/>
          </p:nvPr>
        </p:nvPicPr>
        <p:blipFill>
          <a:blip r:embed="rId4"/>
          <a:stretch>
            <a:fillRect/>
          </a:stretch>
        </p:blipFill>
        <p:spPr>
          <a:xfrm>
            <a:off x="595755" y="453266"/>
            <a:ext cx="10075039" cy="5691933"/>
          </a:xfrm>
          <a:prstGeom prst="rect">
            <a:avLst/>
          </a:prstGeom>
        </p:spPr>
      </p:pic>
    </p:spTree>
    <p:extLst>
      <p:ext uri="{BB962C8B-B14F-4D97-AF65-F5344CB8AC3E}">
        <p14:creationId xmlns:p14="http://schemas.microsoft.com/office/powerpoint/2010/main" val="258735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5E168C-5ED3-4A69-B806-37F97B067D4E}"/>
              </a:ext>
            </a:extLst>
          </p:cNvPr>
          <p:cNvSpPr>
            <a:spLocks noGrp="1"/>
          </p:cNvSpPr>
          <p:nvPr>
            <p:ph type="title"/>
          </p:nvPr>
        </p:nvSpPr>
        <p:spPr>
          <a:xfrm>
            <a:off x="115538" y="97845"/>
            <a:ext cx="10944191" cy="836960"/>
          </a:xfrm>
        </p:spPr>
        <p:txBody>
          <a:bodyPr/>
          <a:lstStyle/>
          <a:p>
            <a:r>
              <a:rPr lang="en-AU" sz="3600" dirty="0">
                <a:latin typeface="+mn-lt"/>
              </a:rPr>
              <a:t>Presenting Opportunities to Make Choices</a:t>
            </a:r>
          </a:p>
        </p:txBody>
      </p:sp>
      <p:sp>
        <p:nvSpPr>
          <p:cNvPr id="7" name="Text Placeholder 6">
            <a:extLst>
              <a:ext uri="{FF2B5EF4-FFF2-40B4-BE49-F238E27FC236}">
                <a16:creationId xmlns:a16="http://schemas.microsoft.com/office/drawing/2014/main" id="{A4E222C7-FCA6-455A-B184-05B051B1A7F7}"/>
              </a:ext>
            </a:extLst>
          </p:cNvPr>
          <p:cNvSpPr>
            <a:spLocks noGrp="1"/>
          </p:cNvSpPr>
          <p:nvPr>
            <p:ph type="body" idx="1"/>
          </p:nvPr>
        </p:nvSpPr>
        <p:spPr>
          <a:xfrm>
            <a:off x="195052" y="1076141"/>
            <a:ext cx="11684197" cy="4589793"/>
          </a:xfrm>
        </p:spPr>
        <p:txBody>
          <a:bodyPr/>
          <a:lstStyle/>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Communication is important when presenting options.</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You must present options in ways the person understands.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You can present options : </a:t>
            </a:r>
          </a:p>
          <a:p>
            <a:pPr lvl="3">
              <a:spcBef>
                <a:spcPts val="300"/>
              </a:spcBef>
              <a:spcAft>
                <a:spcPts val="300"/>
              </a:spcAft>
              <a:buSzPct val="75000"/>
            </a:pPr>
            <a:r>
              <a:rPr lang="en-AU" sz="2400" b="1" dirty="0">
                <a:solidFill>
                  <a:schemeClr val="accent2">
                    <a:lumMod val="50000"/>
                  </a:schemeClr>
                </a:solidFill>
                <a:latin typeface="+mn-lt"/>
              </a:rPr>
              <a:t>Verbally</a:t>
            </a:r>
            <a:r>
              <a:rPr lang="en-AU" sz="2400" dirty="0">
                <a:solidFill>
                  <a:schemeClr val="accent2">
                    <a:lumMod val="50000"/>
                  </a:schemeClr>
                </a:solidFill>
                <a:latin typeface="+mn-lt"/>
              </a:rPr>
              <a:t>: asking - </a:t>
            </a:r>
            <a:r>
              <a:rPr lang="en-AU" sz="2400" i="1" dirty="0">
                <a:solidFill>
                  <a:schemeClr val="accent2">
                    <a:lumMod val="50000"/>
                  </a:schemeClr>
                </a:solidFill>
                <a:latin typeface="+mn-lt"/>
              </a:rPr>
              <a:t>Do you want dinner now or later</a:t>
            </a:r>
            <a:r>
              <a:rPr lang="en-AU" sz="2400" dirty="0">
                <a:solidFill>
                  <a:schemeClr val="accent2">
                    <a:lumMod val="50000"/>
                  </a:schemeClr>
                </a:solidFill>
                <a:latin typeface="+mn-lt"/>
              </a:rPr>
              <a:t>?</a:t>
            </a:r>
          </a:p>
          <a:p>
            <a:pPr lvl="3">
              <a:spcBef>
                <a:spcPts val="300"/>
              </a:spcBef>
              <a:spcAft>
                <a:spcPts val="300"/>
              </a:spcAft>
              <a:buSzPct val="75000"/>
            </a:pPr>
            <a:r>
              <a:rPr lang="en-AU" sz="2400" b="1" dirty="0">
                <a:solidFill>
                  <a:schemeClr val="accent2">
                    <a:lumMod val="50000"/>
                  </a:schemeClr>
                </a:solidFill>
                <a:latin typeface="+mn-lt"/>
              </a:rPr>
              <a:t>Using signs or gestures </a:t>
            </a:r>
            <a:r>
              <a:rPr lang="en-AU" sz="2400" dirty="0">
                <a:solidFill>
                  <a:schemeClr val="accent2">
                    <a:lumMod val="50000"/>
                  </a:schemeClr>
                </a:solidFill>
                <a:latin typeface="+mn-lt"/>
              </a:rPr>
              <a:t>- gesturing big and small to decide the size of a drink</a:t>
            </a:r>
          </a:p>
          <a:p>
            <a:pPr lvl="3">
              <a:spcBef>
                <a:spcPts val="300"/>
              </a:spcBef>
              <a:spcAft>
                <a:spcPts val="300"/>
              </a:spcAft>
              <a:buSzPct val="75000"/>
            </a:pPr>
            <a:r>
              <a:rPr lang="en-AU" sz="2400" b="1" dirty="0">
                <a:solidFill>
                  <a:schemeClr val="accent2">
                    <a:lumMod val="50000"/>
                  </a:schemeClr>
                </a:solidFill>
                <a:latin typeface="+mn-lt"/>
              </a:rPr>
              <a:t>Using objects or pictures </a:t>
            </a:r>
            <a:r>
              <a:rPr lang="en-AU" sz="2400" dirty="0">
                <a:solidFill>
                  <a:schemeClr val="accent2">
                    <a:lumMod val="50000"/>
                  </a:schemeClr>
                </a:solidFill>
                <a:latin typeface="+mn-lt"/>
              </a:rPr>
              <a:t>- showing several books for the person to choose</a:t>
            </a:r>
          </a:p>
          <a:p>
            <a:pPr lvl="3">
              <a:spcBef>
                <a:spcPts val="300"/>
              </a:spcBef>
              <a:spcAft>
                <a:spcPts val="300"/>
              </a:spcAft>
              <a:buSzPct val="75000"/>
            </a:pPr>
            <a:r>
              <a:rPr lang="en-AU" sz="2400" b="1" dirty="0">
                <a:solidFill>
                  <a:schemeClr val="accent2">
                    <a:lumMod val="50000"/>
                  </a:schemeClr>
                </a:solidFill>
                <a:latin typeface="+mn-lt"/>
              </a:rPr>
              <a:t>Using videos to show what something looks like </a:t>
            </a:r>
            <a:r>
              <a:rPr lang="en-AU" sz="2400" dirty="0">
                <a:solidFill>
                  <a:schemeClr val="accent2">
                    <a:lumMod val="50000"/>
                  </a:schemeClr>
                </a:solidFill>
                <a:latin typeface="+mn-lt"/>
              </a:rPr>
              <a:t>- watching Youtube videos of different places to decide where to visit</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Or you can use a combination of these. Such as talking while using objects</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You must also decide how many options to offer a person </a:t>
            </a:r>
          </a:p>
          <a:p>
            <a:pPr>
              <a:spcBef>
                <a:spcPts val="300"/>
              </a:spcBef>
              <a:spcAft>
                <a:spcPts val="300"/>
              </a:spcAft>
              <a:buFont typeface="Arial" panose="020B0604020202020204" pitchFamily="34" charset="0"/>
              <a:buChar char="•"/>
            </a:pPr>
            <a:r>
              <a:rPr lang="en-AU" sz="2400" dirty="0">
                <a:solidFill>
                  <a:schemeClr val="accent2">
                    <a:lumMod val="50000"/>
                  </a:schemeClr>
                </a:solidFill>
                <a:latin typeface="+mn-lt"/>
              </a:rPr>
              <a:t>Should you provide 2 options? Or can you offer more without overwhelming them? </a:t>
            </a:r>
          </a:p>
          <a:p>
            <a:pPr marL="0" indent="0">
              <a:buNone/>
            </a:pPr>
            <a:endParaRPr lang="en-AU" sz="2400" dirty="0">
              <a:solidFill>
                <a:schemeClr val="tx1"/>
              </a:solidFill>
              <a:latin typeface="+mn-lt"/>
            </a:endParaRPr>
          </a:p>
        </p:txBody>
      </p:sp>
    </p:spTree>
    <p:extLst>
      <p:ext uri="{BB962C8B-B14F-4D97-AF65-F5344CB8AC3E}">
        <p14:creationId xmlns:p14="http://schemas.microsoft.com/office/powerpoint/2010/main" val="3605602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5E168C-5ED3-4A69-B806-37F97B067D4E}"/>
              </a:ext>
            </a:extLst>
          </p:cNvPr>
          <p:cNvSpPr>
            <a:spLocks noGrp="1"/>
          </p:cNvSpPr>
          <p:nvPr>
            <p:ph type="title"/>
          </p:nvPr>
        </p:nvSpPr>
        <p:spPr>
          <a:xfrm>
            <a:off x="226857" y="209164"/>
            <a:ext cx="10944191" cy="836960"/>
          </a:xfrm>
        </p:spPr>
        <p:txBody>
          <a:bodyPr/>
          <a:lstStyle/>
          <a:p>
            <a:r>
              <a:rPr lang="en-AU" sz="3600" dirty="0">
                <a:latin typeface="+mn-lt"/>
              </a:rPr>
              <a:t>Understanding preferences</a:t>
            </a:r>
          </a:p>
        </p:txBody>
      </p:sp>
      <p:sp>
        <p:nvSpPr>
          <p:cNvPr id="7" name="Text Placeholder 6">
            <a:extLst>
              <a:ext uri="{FF2B5EF4-FFF2-40B4-BE49-F238E27FC236}">
                <a16:creationId xmlns:a16="http://schemas.microsoft.com/office/drawing/2014/main" id="{A4E222C7-FCA6-455A-B184-05B051B1A7F7}"/>
              </a:ext>
            </a:extLst>
          </p:cNvPr>
          <p:cNvSpPr>
            <a:spLocks noGrp="1"/>
          </p:cNvSpPr>
          <p:nvPr>
            <p:ph type="body" idx="1"/>
          </p:nvPr>
        </p:nvSpPr>
        <p:spPr>
          <a:xfrm>
            <a:off x="226856" y="1046124"/>
            <a:ext cx="10944191" cy="4525963"/>
          </a:xfrm>
        </p:spPr>
        <p:txBody>
          <a:bodyPr/>
          <a:lstStyle/>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People communicate their preferences in difference ways </a:t>
            </a:r>
          </a:p>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You need know how the person communicates to understand their preferences. </a:t>
            </a:r>
          </a:p>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This might be </a:t>
            </a:r>
          </a:p>
          <a:p>
            <a:pPr lvl="1">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verbally using words</a:t>
            </a:r>
          </a:p>
          <a:p>
            <a:pPr lvl="1">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using signs</a:t>
            </a:r>
          </a:p>
          <a:p>
            <a:pPr lvl="1">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by pointing</a:t>
            </a:r>
          </a:p>
          <a:p>
            <a:pPr lvl="1">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using gestures</a:t>
            </a:r>
          </a:p>
          <a:p>
            <a:pPr lvl="1">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through facial expression </a:t>
            </a:r>
          </a:p>
          <a:p>
            <a:pPr lvl="1">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using communication aides. </a:t>
            </a:r>
          </a:p>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You may need to give the person time to think about the options. </a:t>
            </a:r>
          </a:p>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And once they make a choice, you may need to check you have understood correctly. </a:t>
            </a:r>
          </a:p>
          <a:p>
            <a:endParaRPr lang="en-AU" sz="2400" dirty="0">
              <a:solidFill>
                <a:schemeClr val="tx1"/>
              </a:solidFill>
              <a:latin typeface="+mn-lt"/>
            </a:endParaRPr>
          </a:p>
        </p:txBody>
      </p:sp>
    </p:spTree>
    <p:extLst>
      <p:ext uri="{BB962C8B-B14F-4D97-AF65-F5344CB8AC3E}">
        <p14:creationId xmlns:p14="http://schemas.microsoft.com/office/powerpoint/2010/main" val="3083409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A 10 Max  Choice&amp;Control COMM noVO">
            <a:hlinkClick r:id="" action="ppaction://media"/>
            <a:extLst>
              <a:ext uri="{FF2B5EF4-FFF2-40B4-BE49-F238E27FC236}">
                <a16:creationId xmlns:a16="http://schemas.microsoft.com/office/drawing/2014/main" id="{3C4F7914-71BB-4237-B5B6-17CA5329A850}"/>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21882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78AB-9FEC-42E3-DC98-51D849CF1A85}"/>
              </a:ext>
            </a:extLst>
          </p:cNvPr>
          <p:cNvSpPr>
            <a:spLocks noGrp="1"/>
          </p:cNvSpPr>
          <p:nvPr>
            <p:ph type="title"/>
          </p:nvPr>
        </p:nvSpPr>
        <p:spPr/>
        <p:txBody>
          <a:bodyPr/>
          <a:lstStyle/>
          <a:p>
            <a:r>
              <a:rPr lang="en-AU" sz="3600" dirty="0">
                <a:latin typeface="+mn-lt"/>
              </a:rPr>
              <a:t>Activity: Choice and Control</a:t>
            </a:r>
          </a:p>
        </p:txBody>
      </p:sp>
      <p:sp>
        <p:nvSpPr>
          <p:cNvPr id="3" name="Text Placeholder 2">
            <a:extLst>
              <a:ext uri="{FF2B5EF4-FFF2-40B4-BE49-F238E27FC236}">
                <a16:creationId xmlns:a16="http://schemas.microsoft.com/office/drawing/2014/main" id="{65E74913-7FD2-5735-A350-BB6B7511B1CA}"/>
              </a:ext>
            </a:extLst>
          </p:cNvPr>
          <p:cNvSpPr>
            <a:spLocks noGrp="1"/>
          </p:cNvSpPr>
          <p:nvPr>
            <p:ph type="body" idx="1"/>
          </p:nvPr>
        </p:nvSpPr>
        <p:spPr/>
        <p:txBody>
          <a:bodyPr/>
          <a:lstStyle/>
          <a:p>
            <a:pPr lvl="0">
              <a:lnSpc>
                <a:spcPct val="107000"/>
              </a:lnSpc>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How did the staff provide opportunities to make choice?</a:t>
            </a:r>
            <a:endParaRPr lang="en-AU"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How did each person communicate their choice?</a:t>
            </a:r>
            <a:endParaRPr lang="en-AU"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Font typeface="Arial" panose="020B0604020202020204" pitchFamily="34" charset="0"/>
              <a:buChar char="•"/>
            </a:pPr>
            <a:r>
              <a:rPr lang="en-AU" sz="24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Did each person have choice and exercise control?</a:t>
            </a:r>
            <a:endParaRPr lang="en-AU" sz="2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3639668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8016-0399-451D-9FE8-55FA504DF8F6}"/>
              </a:ext>
            </a:extLst>
          </p:cNvPr>
          <p:cNvSpPr>
            <a:spLocks noGrp="1"/>
          </p:cNvSpPr>
          <p:nvPr>
            <p:ph type="title"/>
          </p:nvPr>
        </p:nvSpPr>
        <p:spPr>
          <a:xfrm>
            <a:off x="239412" y="78874"/>
            <a:ext cx="10944191" cy="836960"/>
          </a:xfrm>
        </p:spPr>
        <p:txBody>
          <a:bodyPr/>
          <a:lstStyle/>
          <a:p>
            <a:r>
              <a:rPr lang="en-AU" sz="3600" dirty="0">
                <a:latin typeface="+mn-lt"/>
              </a:rPr>
              <a:t>What is Active Support?</a:t>
            </a:r>
          </a:p>
        </p:txBody>
      </p:sp>
      <p:sp>
        <p:nvSpPr>
          <p:cNvPr id="3" name="Text Placeholder 2">
            <a:extLst>
              <a:ext uri="{FF2B5EF4-FFF2-40B4-BE49-F238E27FC236}">
                <a16:creationId xmlns:a16="http://schemas.microsoft.com/office/drawing/2014/main" id="{1F3F82B2-A54B-4CFB-B633-19782D1F9139}"/>
              </a:ext>
            </a:extLst>
          </p:cNvPr>
          <p:cNvSpPr>
            <a:spLocks noGrp="1"/>
          </p:cNvSpPr>
          <p:nvPr>
            <p:ph type="body" idx="1"/>
          </p:nvPr>
        </p:nvSpPr>
        <p:spPr>
          <a:xfrm>
            <a:off x="239412" y="1010638"/>
            <a:ext cx="11776125" cy="4525963"/>
          </a:xfrm>
        </p:spPr>
        <p:txBody>
          <a:bodyPr/>
          <a:lstStyle/>
          <a:p>
            <a:pPr marL="0" indent="0" algn="ctr">
              <a:spcBef>
                <a:spcPts val="300"/>
              </a:spcBef>
              <a:spcAft>
                <a:spcPts val="300"/>
              </a:spcAft>
              <a:buNone/>
            </a:pPr>
            <a:r>
              <a:rPr lang="en-AU" sz="2400" dirty="0">
                <a:solidFill>
                  <a:schemeClr val="accent2">
                    <a:lumMod val="50000"/>
                  </a:schemeClr>
                </a:solidFill>
                <a:latin typeface="+mn-lt"/>
              </a:rPr>
              <a:t>“Providing the right support for a person to be engaged </a:t>
            </a:r>
          </a:p>
          <a:p>
            <a:pPr marL="0" indent="0" algn="ctr">
              <a:spcBef>
                <a:spcPts val="300"/>
              </a:spcBef>
              <a:spcAft>
                <a:spcPts val="300"/>
              </a:spcAft>
              <a:buNone/>
            </a:pPr>
            <a:r>
              <a:rPr lang="en-AU" sz="2400" dirty="0">
                <a:solidFill>
                  <a:schemeClr val="accent2">
                    <a:lumMod val="50000"/>
                  </a:schemeClr>
                </a:solidFill>
                <a:latin typeface="+mn-lt"/>
              </a:rPr>
              <a:t>in meaningful activities and social interactions”.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A person centred practice.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Staff can use Active Support all the time – to assist people to be participate in activities and interactions.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It is important because many people with intellectual disabilities need support to: </a:t>
            </a:r>
          </a:p>
          <a:p>
            <a:pPr lvl="1">
              <a:lnSpc>
                <a:spcPct val="100000"/>
              </a:lnSpc>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be engaged</a:t>
            </a:r>
          </a:p>
          <a:p>
            <a:pPr lvl="1">
              <a:lnSpc>
                <a:spcPct val="100000"/>
              </a:lnSpc>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interact with others</a:t>
            </a:r>
          </a:p>
          <a:p>
            <a:pPr lvl="1">
              <a:lnSpc>
                <a:spcPct val="100000"/>
              </a:lnSpc>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communicate</a:t>
            </a:r>
          </a:p>
          <a:p>
            <a:pPr lvl="1">
              <a:lnSpc>
                <a:spcPct val="100000"/>
              </a:lnSpc>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make choices</a:t>
            </a:r>
          </a:p>
          <a:p>
            <a:pPr lvl="1">
              <a:lnSpc>
                <a:spcPct val="100000"/>
              </a:lnSpc>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participate in activities at home or in the community</a:t>
            </a:r>
          </a:p>
          <a:p>
            <a:pPr lvl="1">
              <a:buFont typeface="Arial" panose="020B0604020202020204" pitchFamily="34" charset="0"/>
              <a:buChar char="•"/>
            </a:pPr>
            <a:endParaRPr lang="en-AU" sz="2400" dirty="0">
              <a:solidFill>
                <a:schemeClr val="tx1"/>
              </a:solidFill>
              <a:latin typeface="+mn-lt"/>
            </a:endParaRPr>
          </a:p>
        </p:txBody>
      </p:sp>
      <p:pic>
        <p:nvPicPr>
          <p:cNvPr id="5" name="Picture 4" descr="A picture containing preparing, meal&#10;&#10;Description automatically generated">
            <a:extLst>
              <a:ext uri="{FF2B5EF4-FFF2-40B4-BE49-F238E27FC236}">
                <a16:creationId xmlns:a16="http://schemas.microsoft.com/office/drawing/2014/main" id="{2B3A64C1-9948-5F5E-A2BD-6D1F6ABB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784" y="3938534"/>
            <a:ext cx="3931485" cy="2284816"/>
          </a:xfrm>
          <a:prstGeom prst="rect">
            <a:avLst/>
          </a:prstGeom>
        </p:spPr>
      </p:pic>
    </p:spTree>
    <p:extLst>
      <p:ext uri="{BB962C8B-B14F-4D97-AF65-F5344CB8AC3E}">
        <p14:creationId xmlns:p14="http://schemas.microsoft.com/office/powerpoint/2010/main" val="3050331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5E168C-5ED3-4A69-B806-37F97B067D4E}"/>
              </a:ext>
            </a:extLst>
          </p:cNvPr>
          <p:cNvSpPr>
            <a:spLocks noGrp="1"/>
          </p:cNvSpPr>
          <p:nvPr>
            <p:ph type="title"/>
          </p:nvPr>
        </p:nvSpPr>
        <p:spPr/>
        <p:txBody>
          <a:bodyPr/>
          <a:lstStyle/>
          <a:p>
            <a:r>
              <a:rPr lang="en-AU" sz="3600" dirty="0">
                <a:latin typeface="+mn-lt"/>
              </a:rPr>
              <a:t>Summary: Maximising Choice and Control</a:t>
            </a:r>
          </a:p>
        </p:txBody>
      </p:sp>
      <p:sp>
        <p:nvSpPr>
          <p:cNvPr id="7" name="Text Placeholder 6">
            <a:extLst>
              <a:ext uri="{FF2B5EF4-FFF2-40B4-BE49-F238E27FC236}">
                <a16:creationId xmlns:a16="http://schemas.microsoft.com/office/drawing/2014/main" id="{A4E222C7-FCA6-455A-B184-05B051B1A7F7}"/>
              </a:ext>
            </a:extLst>
          </p:cNvPr>
          <p:cNvSpPr>
            <a:spLocks noGrp="1"/>
          </p:cNvSpPr>
          <p:nvPr>
            <p:ph type="body" idx="1"/>
          </p:nvPr>
        </p:nvSpPr>
        <p:spPr/>
        <p:txBody>
          <a:bodyPr/>
          <a:lstStyle/>
          <a:p>
            <a:pPr>
              <a:buFont typeface="Arial" panose="020B0604020202020204" pitchFamily="34" charset="0"/>
              <a:buChar char="•"/>
            </a:pPr>
            <a:r>
              <a:rPr lang="en-AU" sz="2400" dirty="0">
                <a:solidFill>
                  <a:schemeClr val="accent2">
                    <a:lumMod val="50000"/>
                  </a:schemeClr>
                </a:solidFill>
                <a:latin typeface="+mn-lt"/>
              </a:rPr>
              <a:t>Recognising that each person you support has preferences. </a:t>
            </a:r>
          </a:p>
          <a:p>
            <a:pPr>
              <a:buFont typeface="Arial" panose="020B0604020202020204" pitchFamily="34" charset="0"/>
              <a:buChar char="•"/>
            </a:pPr>
            <a:r>
              <a:rPr lang="en-AU" sz="2400" dirty="0">
                <a:solidFill>
                  <a:schemeClr val="accent2">
                    <a:lumMod val="50000"/>
                  </a:schemeClr>
                </a:solidFill>
                <a:latin typeface="+mn-lt"/>
              </a:rPr>
              <a:t>Providing them with opportunities to choose what happens in their life. </a:t>
            </a:r>
          </a:p>
          <a:p>
            <a:pPr>
              <a:buFont typeface="Arial" panose="020B0604020202020204" pitchFamily="34" charset="0"/>
              <a:buChar char="•"/>
            </a:pPr>
            <a:r>
              <a:rPr lang="en-AU" sz="2400" dirty="0">
                <a:solidFill>
                  <a:schemeClr val="accent2">
                    <a:lumMod val="50000"/>
                  </a:schemeClr>
                </a:solidFill>
                <a:latin typeface="+mn-lt"/>
              </a:rPr>
              <a:t>To support a person to make choices, you must pay attention to communication:</a:t>
            </a:r>
          </a:p>
          <a:p>
            <a:pPr lvl="1">
              <a:buSzPct val="75000"/>
              <a:buFont typeface="Arial" panose="020B0604020202020204" pitchFamily="34" charset="0"/>
              <a:buChar char="•"/>
            </a:pPr>
            <a:r>
              <a:rPr lang="en-AU" sz="2400" dirty="0">
                <a:solidFill>
                  <a:schemeClr val="accent2">
                    <a:lumMod val="50000"/>
                  </a:schemeClr>
                </a:solidFill>
                <a:latin typeface="+mn-lt"/>
              </a:rPr>
              <a:t>How you present information about options</a:t>
            </a:r>
          </a:p>
          <a:p>
            <a:pPr lvl="1">
              <a:buSzPct val="75000"/>
              <a:buFont typeface="Arial" panose="020B0604020202020204" pitchFamily="34" charset="0"/>
              <a:buChar char="•"/>
            </a:pPr>
            <a:r>
              <a:rPr lang="en-AU" sz="2400" dirty="0">
                <a:solidFill>
                  <a:schemeClr val="accent2">
                    <a:lumMod val="50000"/>
                  </a:schemeClr>
                </a:solidFill>
                <a:latin typeface="+mn-lt"/>
              </a:rPr>
              <a:t>How a person receives information and understands it</a:t>
            </a:r>
          </a:p>
          <a:p>
            <a:pPr lvl="1">
              <a:buSzPct val="75000"/>
              <a:buFont typeface="Arial" panose="020B0604020202020204" pitchFamily="34" charset="0"/>
              <a:buChar char="•"/>
            </a:pPr>
            <a:r>
              <a:rPr lang="en-AU" sz="2400" dirty="0">
                <a:solidFill>
                  <a:schemeClr val="accent2">
                    <a:lumMod val="50000"/>
                  </a:schemeClr>
                </a:solidFill>
                <a:latin typeface="+mn-lt"/>
              </a:rPr>
              <a:t>How a person makes their preferences known </a:t>
            </a:r>
          </a:p>
          <a:p>
            <a:endParaRPr lang="en-AU" sz="2400" dirty="0">
              <a:latin typeface="+mn-lt"/>
            </a:endParaRPr>
          </a:p>
        </p:txBody>
      </p:sp>
    </p:spTree>
    <p:extLst>
      <p:ext uri="{BB962C8B-B14F-4D97-AF65-F5344CB8AC3E}">
        <p14:creationId xmlns:p14="http://schemas.microsoft.com/office/powerpoint/2010/main" val="3071301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4F05-5BD2-49B6-88BD-259F3D99546C}"/>
              </a:ext>
            </a:extLst>
          </p:cNvPr>
          <p:cNvSpPr>
            <a:spLocks noGrp="1"/>
          </p:cNvSpPr>
          <p:nvPr>
            <p:ph type="title"/>
          </p:nvPr>
        </p:nvSpPr>
        <p:spPr>
          <a:xfrm>
            <a:off x="339622" y="201212"/>
            <a:ext cx="10062625" cy="836960"/>
          </a:xfrm>
        </p:spPr>
        <p:txBody>
          <a:bodyPr/>
          <a:lstStyle/>
          <a:p>
            <a:r>
              <a:rPr lang="en-AU" sz="3600" dirty="0">
                <a:latin typeface="+mn-lt"/>
              </a:rPr>
              <a:t>Little and Often</a:t>
            </a:r>
          </a:p>
        </p:txBody>
      </p:sp>
      <p:sp>
        <p:nvSpPr>
          <p:cNvPr id="3" name="Text Placeholder 2">
            <a:extLst>
              <a:ext uri="{FF2B5EF4-FFF2-40B4-BE49-F238E27FC236}">
                <a16:creationId xmlns:a16="http://schemas.microsoft.com/office/drawing/2014/main" id="{1A88639B-33AE-42FA-BE74-7AD5C8312CD1}"/>
              </a:ext>
            </a:extLst>
          </p:cNvPr>
          <p:cNvSpPr>
            <a:spLocks noGrp="1"/>
          </p:cNvSpPr>
          <p:nvPr>
            <p:ph type="body" idx="1"/>
          </p:nvPr>
        </p:nvSpPr>
        <p:spPr>
          <a:xfrm>
            <a:off x="435036" y="1038172"/>
            <a:ext cx="11468067" cy="4880714"/>
          </a:xfrm>
        </p:spPr>
        <p:txBody>
          <a:bodyPr/>
          <a:lstStyle/>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Little and often helps you recognise</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People participate in different ways</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Some people like to dip and and out of an activity</a:t>
            </a:r>
          </a:p>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Using little and often means you:</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support a person to take a break if they need one </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support a person to return to an activity when they are ready</a:t>
            </a:r>
          </a:p>
          <a:p>
            <a:pPr>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Little and often also helps you recognise </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Doing new activities can be hard and may mean a person participates for only a short time </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As a person gets more familiar with an activity they may participate for longer</a:t>
            </a:r>
          </a:p>
          <a:p>
            <a:pPr lvl="1">
              <a:lnSpc>
                <a:spcPct val="100000"/>
              </a:lnSpc>
              <a:spcBef>
                <a:spcPts val="300"/>
              </a:spcBef>
              <a:spcAft>
                <a:spcPts val="200"/>
              </a:spcAft>
              <a:buFont typeface="Arial" panose="020B0604020202020204" pitchFamily="34" charset="0"/>
              <a:buChar char="•"/>
            </a:pPr>
            <a:r>
              <a:rPr lang="en-AU" sz="2400" dirty="0">
                <a:solidFill>
                  <a:schemeClr val="accent2">
                    <a:lumMod val="50000"/>
                  </a:schemeClr>
                </a:solidFill>
                <a:latin typeface="+mn-lt"/>
              </a:rPr>
              <a:t>When a person stops participating they may return to it again later</a:t>
            </a:r>
          </a:p>
          <a:p>
            <a:pPr>
              <a:spcBef>
                <a:spcPts val="300"/>
              </a:spcBef>
              <a:spcAft>
                <a:spcPts val="200"/>
              </a:spcAft>
            </a:pPr>
            <a:endParaRPr lang="en-AU" sz="2400" dirty="0">
              <a:solidFill>
                <a:schemeClr val="tx1"/>
              </a:solidFill>
              <a:latin typeface="+mn-lt"/>
            </a:endParaRPr>
          </a:p>
          <a:p>
            <a:endParaRPr lang="en-AU" dirty="0"/>
          </a:p>
        </p:txBody>
      </p:sp>
      <p:pic>
        <p:nvPicPr>
          <p:cNvPr id="5" name="Picture 4" descr="Diagram, venn diagram&#10;&#10;Description automatically generated">
            <a:extLst>
              <a:ext uri="{FF2B5EF4-FFF2-40B4-BE49-F238E27FC236}">
                <a16:creationId xmlns:a16="http://schemas.microsoft.com/office/drawing/2014/main" id="{1BFC5714-83D6-0FB5-6DAE-EE4CE30C5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302" y="-11915"/>
            <a:ext cx="1924215" cy="1713467"/>
          </a:xfrm>
          <a:prstGeom prst="rect">
            <a:avLst/>
          </a:prstGeom>
        </p:spPr>
      </p:pic>
    </p:spTree>
    <p:extLst>
      <p:ext uri="{BB962C8B-B14F-4D97-AF65-F5344CB8AC3E}">
        <p14:creationId xmlns:p14="http://schemas.microsoft.com/office/powerpoint/2010/main" val="201208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74BB-7AFB-F958-A844-30A093174D0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88BFE7-60E5-6229-B95A-5C9AF8B8656A}"/>
              </a:ext>
            </a:extLst>
          </p:cNvPr>
          <p:cNvSpPr>
            <a:spLocks noGrp="1"/>
          </p:cNvSpPr>
          <p:nvPr>
            <p:ph type="body" idx="1"/>
          </p:nvPr>
        </p:nvSpPr>
        <p:spPr/>
        <p:txBody>
          <a:bodyPr/>
          <a:lstStyle/>
          <a:p>
            <a:endParaRPr lang="en-US" dirty="0"/>
          </a:p>
        </p:txBody>
      </p:sp>
      <p:pic>
        <p:nvPicPr>
          <p:cNvPr id="4" name="Online Media 3" descr="Little and often">
            <a:hlinkClick r:id="" action="ppaction://media"/>
            <a:extLst>
              <a:ext uri="{FF2B5EF4-FFF2-40B4-BE49-F238E27FC236}">
                <a16:creationId xmlns:a16="http://schemas.microsoft.com/office/drawing/2014/main" id="{096B3314-32C7-493D-9024-09DD65C29340}"/>
              </a:ext>
            </a:extLst>
          </p:cNvPr>
          <p:cNvPicPr>
            <a:picLocks noRot="1" noChangeAspect="1"/>
          </p:cNvPicPr>
          <p:nvPr>
            <a:videoFile r:link="rId1"/>
          </p:nvPr>
        </p:nvPicPr>
        <p:blipFill>
          <a:blip r:embed="rId3"/>
          <a:stretch>
            <a:fillRect/>
          </a:stretch>
        </p:blipFill>
        <p:spPr>
          <a:xfrm>
            <a:off x="451413" y="197371"/>
            <a:ext cx="11116165" cy="6280633"/>
          </a:xfrm>
          <a:prstGeom prst="rect">
            <a:avLst/>
          </a:prstGeom>
        </p:spPr>
      </p:pic>
    </p:spTree>
    <p:extLst>
      <p:ext uri="{BB962C8B-B14F-4D97-AF65-F5344CB8AC3E}">
        <p14:creationId xmlns:p14="http://schemas.microsoft.com/office/powerpoint/2010/main" val="102953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4F05-5BD2-49B6-88BD-259F3D99546C}"/>
              </a:ext>
            </a:extLst>
          </p:cNvPr>
          <p:cNvSpPr>
            <a:spLocks noGrp="1"/>
          </p:cNvSpPr>
          <p:nvPr>
            <p:ph type="title"/>
          </p:nvPr>
        </p:nvSpPr>
        <p:spPr>
          <a:xfrm>
            <a:off x="179148" y="161456"/>
            <a:ext cx="10944191" cy="836960"/>
          </a:xfrm>
        </p:spPr>
        <p:txBody>
          <a:bodyPr/>
          <a:lstStyle/>
          <a:p>
            <a:r>
              <a:rPr lang="en-AU" sz="3600" dirty="0">
                <a:latin typeface="+mn-lt"/>
              </a:rPr>
              <a:t>Applying Little and Often</a:t>
            </a:r>
          </a:p>
        </p:txBody>
      </p:sp>
      <p:sp>
        <p:nvSpPr>
          <p:cNvPr id="3" name="Text Placeholder 2">
            <a:extLst>
              <a:ext uri="{FF2B5EF4-FFF2-40B4-BE49-F238E27FC236}">
                <a16:creationId xmlns:a16="http://schemas.microsoft.com/office/drawing/2014/main" id="{1A88639B-33AE-42FA-BE74-7AD5C8312CD1}"/>
              </a:ext>
            </a:extLst>
          </p:cNvPr>
          <p:cNvSpPr>
            <a:spLocks noGrp="1"/>
          </p:cNvSpPr>
          <p:nvPr>
            <p:ph type="body" idx="1"/>
          </p:nvPr>
        </p:nvSpPr>
        <p:spPr>
          <a:xfrm>
            <a:off x="274564" y="998416"/>
            <a:ext cx="10944191" cy="4525963"/>
          </a:xfrm>
        </p:spPr>
        <p:txBody>
          <a:bodyPr/>
          <a:lstStyle/>
          <a:p>
            <a:pPr marL="0" indent="0">
              <a:buNone/>
            </a:pPr>
            <a:r>
              <a:rPr lang="en-AU" sz="2400" dirty="0">
                <a:solidFill>
                  <a:schemeClr val="accent2">
                    <a:lumMod val="50000"/>
                  </a:schemeClr>
                </a:solidFill>
                <a:latin typeface="+mn-lt"/>
              </a:rPr>
              <a:t>You must pay attention to the person you are supporting:</a:t>
            </a:r>
          </a:p>
          <a:p>
            <a:pPr lvl="1">
              <a:buFont typeface="Arial" panose="020B0604020202020204" pitchFamily="34" charset="0"/>
              <a:buChar char="•"/>
            </a:pPr>
            <a:r>
              <a:rPr lang="en-AU" sz="2400" dirty="0">
                <a:solidFill>
                  <a:schemeClr val="accent2">
                    <a:lumMod val="50000"/>
                  </a:schemeClr>
                </a:solidFill>
                <a:latin typeface="+mn-lt"/>
              </a:rPr>
              <a:t>How much are they engaged in the activity? </a:t>
            </a:r>
          </a:p>
          <a:p>
            <a:pPr lvl="1">
              <a:buFont typeface="Arial" panose="020B0604020202020204" pitchFamily="34" charset="0"/>
              <a:buChar char="•"/>
            </a:pPr>
            <a:r>
              <a:rPr lang="en-AU" sz="2400" dirty="0">
                <a:solidFill>
                  <a:schemeClr val="accent2">
                    <a:lumMod val="50000"/>
                  </a:schemeClr>
                </a:solidFill>
                <a:latin typeface="+mn-lt"/>
              </a:rPr>
              <a:t>Do they want to continue or have a break? </a:t>
            </a:r>
          </a:p>
          <a:p>
            <a:pPr lvl="1">
              <a:buFont typeface="Arial" panose="020B0604020202020204" pitchFamily="34" charset="0"/>
              <a:buChar char="•"/>
            </a:pPr>
            <a:r>
              <a:rPr lang="en-AU" sz="2400" dirty="0">
                <a:solidFill>
                  <a:schemeClr val="accent2">
                    <a:lumMod val="50000"/>
                  </a:schemeClr>
                </a:solidFill>
                <a:latin typeface="+mn-lt"/>
              </a:rPr>
              <a:t>If they have a break, make sure they have an opportunity to return</a:t>
            </a:r>
          </a:p>
          <a:p>
            <a:pPr lvl="1">
              <a:buFont typeface="Arial" panose="020B0604020202020204" pitchFamily="34" charset="0"/>
              <a:buChar char="•"/>
            </a:pPr>
            <a:r>
              <a:rPr lang="en-AU" sz="2400" dirty="0">
                <a:solidFill>
                  <a:schemeClr val="accent2">
                    <a:lumMod val="50000"/>
                  </a:schemeClr>
                </a:solidFill>
                <a:latin typeface="+mn-lt"/>
              </a:rPr>
              <a:t>Watch out for when they are ready to return</a:t>
            </a:r>
          </a:p>
          <a:p>
            <a:pPr marL="0" indent="0">
              <a:buNone/>
            </a:pPr>
            <a:r>
              <a:rPr lang="en-AU" sz="2400" dirty="0">
                <a:solidFill>
                  <a:schemeClr val="accent2">
                    <a:lumMod val="50000"/>
                  </a:schemeClr>
                </a:solidFill>
                <a:latin typeface="+mn-lt"/>
              </a:rPr>
              <a:t>When a person is engaged in a new experience </a:t>
            </a:r>
          </a:p>
          <a:p>
            <a:pPr lvl="1">
              <a:buFont typeface="Arial" panose="020B0604020202020204" pitchFamily="34" charset="0"/>
              <a:buChar char="•"/>
            </a:pPr>
            <a:r>
              <a:rPr lang="en-AU" sz="2400" dirty="0">
                <a:solidFill>
                  <a:schemeClr val="accent2">
                    <a:lumMod val="50000"/>
                  </a:schemeClr>
                </a:solidFill>
                <a:latin typeface="+mn-lt"/>
              </a:rPr>
              <a:t>Give them time to see what it is like, how to do it and what’s involved. </a:t>
            </a:r>
          </a:p>
          <a:p>
            <a:pPr lvl="1">
              <a:buFont typeface="Arial" panose="020B0604020202020204" pitchFamily="34" charset="0"/>
              <a:buChar char="•"/>
            </a:pPr>
            <a:r>
              <a:rPr lang="en-AU" sz="2400" dirty="0">
                <a:solidFill>
                  <a:schemeClr val="accent2">
                    <a:lumMod val="50000"/>
                  </a:schemeClr>
                </a:solidFill>
                <a:latin typeface="+mn-lt"/>
              </a:rPr>
              <a:t>Make sure they have another opportunity to try it for longer. </a:t>
            </a:r>
          </a:p>
          <a:p>
            <a:pPr lvl="1">
              <a:buFont typeface="Arial" panose="020B0604020202020204" pitchFamily="34" charset="0"/>
              <a:buChar char="•"/>
            </a:pPr>
            <a:r>
              <a:rPr lang="en-AU" sz="2400" dirty="0">
                <a:solidFill>
                  <a:schemeClr val="accent2">
                    <a:lumMod val="50000"/>
                  </a:schemeClr>
                </a:solidFill>
                <a:latin typeface="+mn-lt"/>
              </a:rPr>
              <a:t>This can help to build up experience and competence. </a:t>
            </a:r>
          </a:p>
          <a:p>
            <a:pPr marL="230188" lvl="1" indent="0">
              <a:buNone/>
            </a:pPr>
            <a:endParaRPr lang="en-AU" sz="2400" dirty="0">
              <a:solidFill>
                <a:schemeClr val="tx1"/>
              </a:solidFill>
              <a:latin typeface="+mn-lt"/>
            </a:endParaRPr>
          </a:p>
          <a:p>
            <a:endParaRPr lang="en-AU" dirty="0"/>
          </a:p>
        </p:txBody>
      </p:sp>
    </p:spTree>
    <p:extLst>
      <p:ext uri="{BB962C8B-B14F-4D97-AF65-F5344CB8AC3E}">
        <p14:creationId xmlns:p14="http://schemas.microsoft.com/office/powerpoint/2010/main" val="3542303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VA 6 Little&amp;Often COMM noVO">
            <a:hlinkClick r:id="" action="ppaction://media"/>
            <a:extLst>
              <a:ext uri="{FF2B5EF4-FFF2-40B4-BE49-F238E27FC236}">
                <a16:creationId xmlns:a16="http://schemas.microsoft.com/office/drawing/2014/main" id="{9154E08F-20D0-4AA6-9B4E-FAE30B77128F}"/>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309201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33B8-8CF0-7465-B544-E5D43E01F2D7}"/>
              </a:ext>
            </a:extLst>
          </p:cNvPr>
          <p:cNvSpPr>
            <a:spLocks noGrp="1"/>
          </p:cNvSpPr>
          <p:nvPr>
            <p:ph type="title"/>
          </p:nvPr>
        </p:nvSpPr>
        <p:spPr/>
        <p:txBody>
          <a:bodyPr/>
          <a:lstStyle/>
          <a:p>
            <a:r>
              <a:rPr lang="en-AU" sz="3600" dirty="0">
                <a:latin typeface="+mn-lt"/>
              </a:rPr>
              <a:t>Activity: Little and Often</a:t>
            </a:r>
          </a:p>
        </p:txBody>
      </p:sp>
      <p:sp>
        <p:nvSpPr>
          <p:cNvPr id="3" name="Text Placeholder 2">
            <a:extLst>
              <a:ext uri="{FF2B5EF4-FFF2-40B4-BE49-F238E27FC236}">
                <a16:creationId xmlns:a16="http://schemas.microsoft.com/office/drawing/2014/main" id="{1AFD2B9D-EE70-9AF4-6948-666842307182}"/>
              </a:ext>
            </a:extLst>
          </p:cNvPr>
          <p:cNvSpPr>
            <a:spLocks noGrp="1"/>
          </p:cNvSpPr>
          <p:nvPr>
            <p:ph type="body" idx="1"/>
          </p:nvPr>
        </p:nvSpPr>
        <p:spPr/>
        <p:txBody>
          <a:bodyPr/>
          <a:lstStyle/>
          <a:p>
            <a:pPr>
              <a:buFont typeface="Arial" panose="020B0604020202020204" pitchFamily="34" charset="0"/>
              <a:buChar char="•"/>
            </a:pPr>
            <a:r>
              <a:rPr lang="en-AU" sz="2400" dirty="0">
                <a:solidFill>
                  <a:schemeClr val="accent2">
                    <a:lumMod val="50000"/>
                  </a:schemeClr>
                </a:solidFill>
                <a:latin typeface="+mn-lt"/>
              </a:rPr>
              <a:t>What does participation look like for each of the people in the video?</a:t>
            </a:r>
          </a:p>
          <a:p>
            <a:pPr>
              <a:buFont typeface="Arial" panose="020B0604020202020204" pitchFamily="34" charset="0"/>
              <a:buChar char="•"/>
            </a:pPr>
            <a:r>
              <a:rPr lang="en-AU" sz="2400" dirty="0">
                <a:solidFill>
                  <a:schemeClr val="accent2">
                    <a:lumMod val="50000"/>
                  </a:schemeClr>
                </a:solidFill>
                <a:latin typeface="+mn-lt"/>
              </a:rPr>
              <a:t>How was Little and Often used?</a:t>
            </a:r>
          </a:p>
          <a:p>
            <a:pPr>
              <a:buFont typeface="Arial" panose="020B0604020202020204" pitchFamily="34" charset="0"/>
              <a:buChar char="•"/>
            </a:pPr>
            <a:r>
              <a:rPr lang="en-AU" sz="2400" dirty="0">
                <a:solidFill>
                  <a:schemeClr val="accent2">
                    <a:lumMod val="50000"/>
                  </a:schemeClr>
                </a:solidFill>
                <a:latin typeface="+mn-lt"/>
              </a:rPr>
              <a:t>Why do you think it is important that they were supported using Little and Often?</a:t>
            </a:r>
          </a:p>
        </p:txBody>
      </p:sp>
    </p:spTree>
    <p:extLst>
      <p:ext uri="{BB962C8B-B14F-4D97-AF65-F5344CB8AC3E}">
        <p14:creationId xmlns:p14="http://schemas.microsoft.com/office/powerpoint/2010/main" val="309113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4F05-5BD2-49B6-88BD-259F3D99546C}"/>
              </a:ext>
            </a:extLst>
          </p:cNvPr>
          <p:cNvSpPr>
            <a:spLocks noGrp="1"/>
          </p:cNvSpPr>
          <p:nvPr>
            <p:ph type="title"/>
          </p:nvPr>
        </p:nvSpPr>
        <p:spPr>
          <a:xfrm>
            <a:off x="624422" y="431800"/>
            <a:ext cx="10944191" cy="836960"/>
          </a:xfrm>
        </p:spPr>
        <p:txBody>
          <a:bodyPr/>
          <a:lstStyle/>
          <a:p>
            <a:r>
              <a:rPr lang="en-AU" sz="3600" dirty="0">
                <a:latin typeface="+mn-lt"/>
              </a:rPr>
              <a:t>Summary: Little and Often</a:t>
            </a:r>
          </a:p>
        </p:txBody>
      </p:sp>
      <p:sp>
        <p:nvSpPr>
          <p:cNvPr id="3" name="Text Placeholder 2">
            <a:extLst>
              <a:ext uri="{FF2B5EF4-FFF2-40B4-BE49-F238E27FC236}">
                <a16:creationId xmlns:a16="http://schemas.microsoft.com/office/drawing/2014/main" id="{1A88639B-33AE-42FA-BE74-7AD5C8312CD1}"/>
              </a:ext>
            </a:extLst>
          </p:cNvPr>
          <p:cNvSpPr>
            <a:spLocks noGrp="1"/>
          </p:cNvSpPr>
          <p:nvPr>
            <p:ph type="body" idx="1"/>
          </p:nvPr>
        </p:nvSpPr>
        <p:spPr>
          <a:xfrm>
            <a:off x="624422" y="1625001"/>
            <a:ext cx="11509268" cy="4525963"/>
          </a:xfrm>
        </p:spPr>
        <p:txBody>
          <a:bodyPr/>
          <a:lstStyle/>
          <a:p>
            <a:pPr algn="l" fontAlgn="base">
              <a:buFont typeface="Arial" panose="020B0604020202020204" pitchFamily="34" charset="0"/>
              <a:buChar char="•"/>
            </a:pPr>
            <a:r>
              <a:rPr lang="en-AU" sz="2400" b="0" i="0" dirty="0">
                <a:solidFill>
                  <a:schemeClr val="accent2">
                    <a:lumMod val="50000"/>
                  </a:schemeClr>
                </a:solidFill>
                <a:effectLst/>
              </a:rPr>
              <a:t>Little and Often recognises people participate in different ways</a:t>
            </a:r>
          </a:p>
          <a:p>
            <a:pPr algn="l" fontAlgn="base">
              <a:buFont typeface="Arial" panose="020B0604020202020204" pitchFamily="34" charset="0"/>
              <a:buChar char="•"/>
            </a:pPr>
            <a:r>
              <a:rPr lang="en-AU" sz="2400" b="0" i="0" dirty="0">
                <a:solidFill>
                  <a:schemeClr val="accent2">
                    <a:lumMod val="50000"/>
                  </a:schemeClr>
                </a:solidFill>
                <a:effectLst/>
              </a:rPr>
              <a:t>You need to go at the pace of the person </a:t>
            </a:r>
          </a:p>
          <a:p>
            <a:pPr algn="l" fontAlgn="base">
              <a:buFont typeface="Arial" panose="020B0604020202020204" pitchFamily="34" charset="0"/>
              <a:buChar char="•"/>
            </a:pPr>
            <a:r>
              <a:rPr lang="en-AU" sz="2400" b="0" i="0" dirty="0">
                <a:solidFill>
                  <a:schemeClr val="accent2">
                    <a:lumMod val="50000"/>
                  </a:schemeClr>
                </a:solidFill>
                <a:effectLst/>
              </a:rPr>
              <a:t>A person may </a:t>
            </a:r>
            <a:r>
              <a:rPr lang="en-AU" sz="2400" dirty="0">
                <a:solidFill>
                  <a:schemeClr val="accent2">
                    <a:lumMod val="50000"/>
                  </a:schemeClr>
                </a:solidFill>
              </a:rPr>
              <a:t>need a break from the activity and encouragement when they return</a:t>
            </a:r>
            <a:r>
              <a:rPr lang="en-AU" sz="2400" b="0" i="0" dirty="0">
                <a:solidFill>
                  <a:schemeClr val="accent2">
                    <a:lumMod val="50000"/>
                  </a:schemeClr>
                </a:solidFill>
                <a:effectLst/>
              </a:rPr>
              <a:t> </a:t>
            </a:r>
          </a:p>
          <a:p>
            <a:pPr algn="l" fontAlgn="base">
              <a:buFont typeface="Arial" panose="020B0604020202020204" pitchFamily="34" charset="0"/>
              <a:buChar char="•"/>
            </a:pPr>
            <a:r>
              <a:rPr lang="en-AU" sz="2400" dirty="0">
                <a:solidFill>
                  <a:schemeClr val="accent2">
                    <a:lumMod val="50000"/>
                  </a:schemeClr>
                </a:solidFill>
              </a:rPr>
              <a:t>Little and often is useful when introducing a person to a new activity - over time they may participate for longer</a:t>
            </a:r>
          </a:p>
          <a:p>
            <a:pPr marL="0" indent="0">
              <a:buNone/>
            </a:pPr>
            <a:endParaRPr lang="en-AU" dirty="0"/>
          </a:p>
        </p:txBody>
      </p:sp>
    </p:spTree>
    <p:extLst>
      <p:ext uri="{BB962C8B-B14F-4D97-AF65-F5344CB8AC3E}">
        <p14:creationId xmlns:p14="http://schemas.microsoft.com/office/powerpoint/2010/main" val="3780801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4E07-26D6-4DD5-A268-FC608AFEF309}"/>
              </a:ext>
            </a:extLst>
          </p:cNvPr>
          <p:cNvSpPr>
            <a:spLocks noGrp="1"/>
          </p:cNvSpPr>
          <p:nvPr>
            <p:ph type="title"/>
          </p:nvPr>
        </p:nvSpPr>
        <p:spPr/>
        <p:txBody>
          <a:bodyPr/>
          <a:lstStyle/>
          <a:p>
            <a:r>
              <a:rPr lang="en-AU" sz="3600" dirty="0">
                <a:latin typeface="+mn-lt"/>
              </a:rPr>
              <a:t>Recap Day 1</a:t>
            </a:r>
          </a:p>
        </p:txBody>
      </p:sp>
      <p:sp>
        <p:nvSpPr>
          <p:cNvPr id="3" name="Text Placeholder 2">
            <a:extLst>
              <a:ext uri="{FF2B5EF4-FFF2-40B4-BE49-F238E27FC236}">
                <a16:creationId xmlns:a16="http://schemas.microsoft.com/office/drawing/2014/main" id="{3F52784B-C7E4-42D0-92DE-86AE624359C9}"/>
              </a:ext>
            </a:extLst>
          </p:cNvPr>
          <p:cNvSpPr>
            <a:spLocks noGrp="1"/>
          </p:cNvSpPr>
          <p:nvPr>
            <p:ph type="body" idx="1"/>
          </p:nvPr>
        </p:nvSpPr>
        <p:spPr/>
        <p:txBody>
          <a:bodyPr/>
          <a:lstStyle/>
          <a:p>
            <a:pPr>
              <a:buFont typeface="Arial" panose="020B0604020202020204" pitchFamily="34" charset="0"/>
              <a:buChar char="•"/>
            </a:pPr>
            <a:r>
              <a:rPr lang="en-AU" sz="2400" dirty="0">
                <a:solidFill>
                  <a:schemeClr val="accent2">
                    <a:lumMod val="50000"/>
                  </a:schemeClr>
                </a:solidFill>
                <a:latin typeface="+mn-lt"/>
              </a:rPr>
              <a:t>What is engagement? What are some examples of engagement?</a:t>
            </a:r>
          </a:p>
          <a:p>
            <a:pPr>
              <a:buFont typeface="Arial" panose="020B0604020202020204" pitchFamily="34" charset="0"/>
              <a:buChar char="•"/>
            </a:pPr>
            <a:r>
              <a:rPr lang="en-AU" sz="2400" dirty="0">
                <a:solidFill>
                  <a:schemeClr val="accent2">
                    <a:lumMod val="50000"/>
                  </a:schemeClr>
                </a:solidFill>
                <a:latin typeface="+mn-lt"/>
              </a:rPr>
              <a:t>What is disengagement? What are some examples of disengagement?</a:t>
            </a:r>
          </a:p>
          <a:p>
            <a:pPr>
              <a:buFont typeface="Arial" panose="020B0604020202020204" pitchFamily="34" charset="0"/>
              <a:buChar char="•"/>
            </a:pPr>
            <a:r>
              <a:rPr lang="en-AU" sz="2400" dirty="0">
                <a:solidFill>
                  <a:schemeClr val="accent2">
                    <a:lumMod val="50000"/>
                  </a:schemeClr>
                </a:solidFill>
                <a:latin typeface="+mn-lt"/>
              </a:rPr>
              <a:t>What is the purpose of Active Support?</a:t>
            </a:r>
          </a:p>
          <a:p>
            <a:pPr>
              <a:buFont typeface="Arial" panose="020B0604020202020204" pitchFamily="34" charset="0"/>
              <a:buChar char="•"/>
            </a:pPr>
            <a:r>
              <a:rPr lang="en-AU" sz="2400" dirty="0">
                <a:solidFill>
                  <a:schemeClr val="accent2">
                    <a:lumMod val="50000"/>
                  </a:schemeClr>
                </a:solidFill>
                <a:latin typeface="+mn-lt"/>
              </a:rPr>
              <a:t>What are the names of the 4 Essentials of Active Support?</a:t>
            </a:r>
          </a:p>
          <a:p>
            <a:pPr>
              <a:buFont typeface="Arial" panose="020B0604020202020204" pitchFamily="34" charset="0"/>
              <a:buChar char="•"/>
            </a:pPr>
            <a:r>
              <a:rPr lang="en-AU" sz="2400" dirty="0">
                <a:solidFill>
                  <a:schemeClr val="accent2">
                    <a:lumMod val="50000"/>
                  </a:schemeClr>
                </a:solidFill>
                <a:latin typeface="+mn-lt"/>
              </a:rPr>
              <a:t>How do you apply each of them in practice?</a:t>
            </a:r>
          </a:p>
          <a:p>
            <a:pPr marL="0" indent="0">
              <a:buNone/>
            </a:pPr>
            <a:endParaRPr lang="en-AU" dirty="0"/>
          </a:p>
        </p:txBody>
      </p:sp>
    </p:spTree>
    <p:extLst>
      <p:ext uri="{BB962C8B-B14F-4D97-AF65-F5344CB8AC3E}">
        <p14:creationId xmlns:p14="http://schemas.microsoft.com/office/powerpoint/2010/main" val="367583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7FB0-C4BC-4379-AF9C-4257553D0AA2}"/>
              </a:ext>
            </a:extLst>
          </p:cNvPr>
          <p:cNvSpPr>
            <a:spLocks noGrp="1"/>
          </p:cNvSpPr>
          <p:nvPr>
            <p:ph type="title"/>
          </p:nvPr>
        </p:nvSpPr>
        <p:spPr/>
        <p:txBody>
          <a:bodyPr/>
          <a:lstStyle/>
          <a:p>
            <a:endParaRPr lang="en-AU" dirty="0"/>
          </a:p>
        </p:txBody>
      </p:sp>
      <p:sp>
        <p:nvSpPr>
          <p:cNvPr id="3" name="Text Placeholder 2">
            <a:extLst>
              <a:ext uri="{FF2B5EF4-FFF2-40B4-BE49-F238E27FC236}">
                <a16:creationId xmlns:a16="http://schemas.microsoft.com/office/drawing/2014/main" id="{2B5427CA-C207-4329-9239-F7BBA712A8C4}"/>
              </a:ext>
            </a:extLst>
          </p:cNvPr>
          <p:cNvSpPr>
            <a:spLocks noGrp="1"/>
          </p:cNvSpPr>
          <p:nvPr>
            <p:ph type="body" idx="1"/>
          </p:nvPr>
        </p:nvSpPr>
        <p:spPr/>
        <p:txBody>
          <a:bodyPr/>
          <a:lstStyle/>
          <a:p>
            <a:endParaRPr lang="en-AU" dirty="0"/>
          </a:p>
        </p:txBody>
      </p:sp>
      <p:pic>
        <p:nvPicPr>
          <p:cNvPr id="4" name="Online Media 3" title="VA 1 INTRO">
            <a:hlinkClick r:id="" action="ppaction://media"/>
            <a:extLst>
              <a:ext uri="{FF2B5EF4-FFF2-40B4-BE49-F238E27FC236}">
                <a16:creationId xmlns:a16="http://schemas.microsoft.com/office/drawing/2014/main" id="{D0C3D2D7-8021-4655-AD26-261EF94E616E}"/>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418008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DE69-373E-4512-8AB8-D44E2987C7FC}"/>
              </a:ext>
            </a:extLst>
          </p:cNvPr>
          <p:cNvSpPr>
            <a:spLocks noGrp="1"/>
          </p:cNvSpPr>
          <p:nvPr>
            <p:ph type="title"/>
          </p:nvPr>
        </p:nvSpPr>
        <p:spPr>
          <a:xfrm>
            <a:off x="335664" y="231273"/>
            <a:ext cx="10944191" cy="836960"/>
          </a:xfrm>
        </p:spPr>
        <p:txBody>
          <a:bodyPr/>
          <a:lstStyle/>
          <a:p>
            <a:r>
              <a:rPr lang="en-AU" sz="3600" dirty="0">
                <a:latin typeface="+mn-lt"/>
              </a:rPr>
              <a:t>Engagement</a:t>
            </a:r>
          </a:p>
        </p:txBody>
      </p:sp>
      <p:sp>
        <p:nvSpPr>
          <p:cNvPr id="3" name="Text Placeholder 2">
            <a:extLst>
              <a:ext uri="{FF2B5EF4-FFF2-40B4-BE49-F238E27FC236}">
                <a16:creationId xmlns:a16="http://schemas.microsoft.com/office/drawing/2014/main" id="{97A758FF-C5CE-4705-BFC0-40E0276CAA09}"/>
              </a:ext>
            </a:extLst>
          </p:cNvPr>
          <p:cNvSpPr>
            <a:spLocks noGrp="1"/>
          </p:cNvSpPr>
          <p:nvPr>
            <p:ph type="body" idx="1"/>
          </p:nvPr>
        </p:nvSpPr>
        <p:spPr>
          <a:xfrm>
            <a:off x="479525" y="1068233"/>
            <a:ext cx="10944191" cy="4525963"/>
          </a:xfrm>
        </p:spPr>
        <p:txBody>
          <a:bodyPr/>
          <a:lstStyle/>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The purpose of Active Support is to support a person to </a:t>
            </a:r>
            <a:r>
              <a:rPr lang="en-AU" sz="2400" b="1" dirty="0">
                <a:solidFill>
                  <a:schemeClr val="accent2">
                    <a:lumMod val="50000"/>
                  </a:schemeClr>
                </a:solidFill>
                <a:latin typeface="+mn-lt"/>
              </a:rPr>
              <a:t>engage</a:t>
            </a:r>
            <a:r>
              <a:rPr lang="en-AU" sz="2400" dirty="0">
                <a:solidFill>
                  <a:schemeClr val="accent2">
                    <a:lumMod val="50000"/>
                  </a:schemeClr>
                </a:solidFill>
                <a:latin typeface="+mn-lt"/>
              </a:rPr>
              <a:t> in meaningful activities and social interactions.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Engagement means doing </a:t>
            </a:r>
            <a:r>
              <a:rPr lang="en-AU" sz="2400" b="0" i="0" dirty="0">
                <a:solidFill>
                  <a:schemeClr val="accent2">
                    <a:lumMod val="50000"/>
                  </a:schemeClr>
                </a:solidFill>
                <a:effectLst/>
                <a:latin typeface="wfont_79ea19_1ec267f5aeda4136b9357c6a396ac7b2"/>
              </a:rPr>
              <a:t>things </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wfont_79ea19_1ec267f5aeda4136b9357c6a396ac7b2"/>
              </a:rPr>
              <a:t>participating in activities on your own, with another person, in a group</a:t>
            </a:r>
          </a:p>
          <a:p>
            <a:pPr lvl="1">
              <a:spcBef>
                <a:spcPts val="600"/>
              </a:spcBef>
              <a:spcAft>
                <a:spcPts val="600"/>
              </a:spcAft>
              <a:buFont typeface="Arial" panose="020B0604020202020204" pitchFamily="34" charset="0"/>
              <a:buChar char="•"/>
            </a:pPr>
            <a:r>
              <a:rPr lang="en-AU" sz="2400" b="0" i="0" dirty="0">
                <a:solidFill>
                  <a:schemeClr val="accent2">
                    <a:lumMod val="50000"/>
                  </a:schemeClr>
                </a:solidFill>
                <a:effectLst/>
                <a:latin typeface="wfont_79ea19_1ec267f5aeda4136b9357c6a396ac7b2"/>
              </a:rPr>
              <a:t>or interacting socially with others.</a:t>
            </a:r>
            <a:br>
              <a:rPr lang="en-AU" sz="2400" dirty="0">
                <a:solidFill>
                  <a:schemeClr val="accent2">
                    <a:lumMod val="50000"/>
                  </a:schemeClr>
                </a:solidFill>
              </a:rPr>
            </a:br>
            <a:r>
              <a:rPr lang="en-AU" sz="2400" b="0" i="0" dirty="0">
                <a:solidFill>
                  <a:schemeClr val="accent2">
                    <a:lumMod val="50000"/>
                  </a:schemeClr>
                </a:solidFill>
                <a:effectLst/>
                <a:latin typeface="wfont_79ea19_1ec267f5aeda4136b9357c6a396ac7b2"/>
              </a:rPr>
              <a:t>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wfont_79ea19_1ec267f5aeda4136b9357c6a396ac7b2"/>
              </a:rPr>
              <a:t>As you watch the next video think about:</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The types of activities people were engaged in</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What the staff were doing when people were engaged</a:t>
            </a:r>
          </a:p>
          <a:p>
            <a:pPr lvl="1">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Why being engaged in these activities is important to the people in the video</a:t>
            </a:r>
          </a:p>
          <a:p>
            <a:pPr lvl="1"/>
            <a:endParaRPr lang="en-AU" dirty="0"/>
          </a:p>
        </p:txBody>
      </p:sp>
    </p:spTree>
    <p:extLst>
      <p:ext uri="{BB962C8B-B14F-4D97-AF65-F5344CB8AC3E}">
        <p14:creationId xmlns:p14="http://schemas.microsoft.com/office/powerpoint/2010/main" val="205840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A 2 Engage">
            <a:hlinkClick r:id="" action="ppaction://media"/>
            <a:extLst>
              <a:ext uri="{FF2B5EF4-FFF2-40B4-BE49-F238E27FC236}">
                <a16:creationId xmlns:a16="http://schemas.microsoft.com/office/drawing/2014/main" id="{90AF8396-E699-427C-BE44-1EA3E938F0CF}"/>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2087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841E-AB15-6593-1F41-022898E5C9A3}"/>
              </a:ext>
            </a:extLst>
          </p:cNvPr>
          <p:cNvSpPr>
            <a:spLocks noGrp="1"/>
          </p:cNvSpPr>
          <p:nvPr>
            <p:ph type="title"/>
          </p:nvPr>
        </p:nvSpPr>
        <p:spPr/>
        <p:txBody>
          <a:bodyPr/>
          <a:lstStyle/>
          <a:p>
            <a:r>
              <a:rPr lang="en-AU" sz="3600" dirty="0">
                <a:latin typeface="+mn-lt"/>
              </a:rPr>
              <a:t>Reflections - Engagement</a:t>
            </a:r>
          </a:p>
        </p:txBody>
      </p:sp>
      <p:sp>
        <p:nvSpPr>
          <p:cNvPr id="3" name="Text Placeholder 2">
            <a:extLst>
              <a:ext uri="{FF2B5EF4-FFF2-40B4-BE49-F238E27FC236}">
                <a16:creationId xmlns:a16="http://schemas.microsoft.com/office/drawing/2014/main" id="{5187F90E-C968-D7AC-971B-EB9CAA23E71E}"/>
              </a:ext>
            </a:extLst>
          </p:cNvPr>
          <p:cNvSpPr>
            <a:spLocks noGrp="1"/>
          </p:cNvSpPr>
          <p:nvPr>
            <p:ph type="body" idx="1"/>
          </p:nvPr>
        </p:nvSpPr>
        <p:spPr/>
        <p:txBody>
          <a:bodyPr/>
          <a:lstStyle/>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What types of activities were they engaged in?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What were the staff doing when people were engaged?</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Why would being engaged in these types of activities be important for the people in the video?</a:t>
            </a:r>
          </a:p>
        </p:txBody>
      </p:sp>
    </p:spTree>
    <p:extLst>
      <p:ext uri="{BB962C8B-B14F-4D97-AF65-F5344CB8AC3E}">
        <p14:creationId xmlns:p14="http://schemas.microsoft.com/office/powerpoint/2010/main" val="401842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5AB3-C13C-4EC8-9A88-7268D90B79FA}"/>
              </a:ext>
            </a:extLst>
          </p:cNvPr>
          <p:cNvSpPr>
            <a:spLocks noGrp="1"/>
          </p:cNvSpPr>
          <p:nvPr>
            <p:ph type="title"/>
          </p:nvPr>
        </p:nvSpPr>
        <p:spPr>
          <a:xfrm>
            <a:off x="287537" y="86894"/>
            <a:ext cx="10944191" cy="836960"/>
          </a:xfrm>
        </p:spPr>
        <p:txBody>
          <a:bodyPr/>
          <a:lstStyle/>
          <a:p>
            <a:r>
              <a:rPr lang="en-AU" sz="3600" dirty="0">
                <a:latin typeface="+mn-lt"/>
              </a:rPr>
              <a:t>Engagement and Quality of Life</a:t>
            </a:r>
          </a:p>
        </p:txBody>
      </p:sp>
      <p:sp>
        <p:nvSpPr>
          <p:cNvPr id="3" name="Text Placeholder 2">
            <a:extLst>
              <a:ext uri="{FF2B5EF4-FFF2-40B4-BE49-F238E27FC236}">
                <a16:creationId xmlns:a16="http://schemas.microsoft.com/office/drawing/2014/main" id="{07042187-16DB-4AC8-A90B-FB05FF4C3220}"/>
              </a:ext>
            </a:extLst>
          </p:cNvPr>
          <p:cNvSpPr>
            <a:spLocks noGrp="1"/>
          </p:cNvSpPr>
          <p:nvPr>
            <p:ph type="body" idx="1"/>
          </p:nvPr>
        </p:nvSpPr>
        <p:spPr>
          <a:xfrm>
            <a:off x="287538" y="1268760"/>
            <a:ext cx="11792167" cy="4525963"/>
          </a:xfrm>
        </p:spPr>
        <p:txBody>
          <a:bodyPr/>
          <a:lstStyle/>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Being engaged in meaningful activities and interactions is important to quality of life. </a:t>
            </a:r>
          </a:p>
          <a:p>
            <a:pPr>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For example, </a:t>
            </a:r>
          </a:p>
          <a:p>
            <a:pPr lvl="1">
              <a:spcBef>
                <a:spcPts val="600"/>
              </a:spcBef>
              <a:spcAft>
                <a:spcPts val="600"/>
              </a:spcAft>
              <a:buFont typeface="Arial" panose="020B0604020202020204" pitchFamily="34" charset="0"/>
              <a:buChar char="•"/>
            </a:pPr>
            <a:r>
              <a:rPr lang="en-US" sz="2400" dirty="0">
                <a:solidFill>
                  <a:schemeClr val="accent2">
                    <a:lumMod val="50000"/>
                  </a:schemeClr>
                </a:solidFill>
                <a:latin typeface="+mn-lt"/>
                <a:ea typeface="Times New Roman" panose="02020603050405020304" pitchFamily="18" charset="0"/>
              </a:rPr>
              <a:t>p</a:t>
            </a:r>
            <a:r>
              <a:rPr lang="en-US" sz="2400" dirty="0">
                <a:solidFill>
                  <a:schemeClr val="accent2">
                    <a:lumMod val="50000"/>
                  </a:schemeClr>
                </a:solidFill>
                <a:effectLst/>
                <a:latin typeface="+mn-lt"/>
                <a:ea typeface="Times New Roman" panose="02020603050405020304" pitchFamily="18" charset="0"/>
              </a:rPr>
              <a:t>hysical health requires exercise or team games</a:t>
            </a:r>
          </a:p>
          <a:p>
            <a:pPr lvl="1">
              <a:spcBef>
                <a:spcPts val="600"/>
              </a:spcBef>
              <a:spcAft>
                <a:spcPts val="600"/>
              </a:spcAft>
              <a:buFont typeface="Arial" panose="020B0604020202020204" pitchFamily="34" charset="0"/>
              <a:buChar char="•"/>
            </a:pPr>
            <a:r>
              <a:rPr lang="en-US" sz="2400" dirty="0">
                <a:solidFill>
                  <a:schemeClr val="accent2">
                    <a:lumMod val="50000"/>
                  </a:schemeClr>
                </a:solidFill>
                <a:latin typeface="+mn-lt"/>
                <a:ea typeface="Times New Roman" panose="02020603050405020304" pitchFamily="18" charset="0"/>
              </a:rPr>
              <a:t>s</a:t>
            </a:r>
            <a:r>
              <a:rPr lang="en-US" sz="2400" dirty="0">
                <a:solidFill>
                  <a:schemeClr val="accent2">
                    <a:lumMod val="50000"/>
                  </a:schemeClr>
                </a:solidFill>
                <a:effectLst/>
                <a:latin typeface="+mn-lt"/>
                <a:ea typeface="Times New Roman" panose="02020603050405020304" pitchFamily="18" charset="0"/>
              </a:rPr>
              <a:t>elf-determination relies on having options about how to spend time</a:t>
            </a:r>
          </a:p>
          <a:p>
            <a:pPr lvl="1">
              <a:spcBef>
                <a:spcPts val="600"/>
              </a:spcBef>
              <a:spcAft>
                <a:spcPts val="600"/>
              </a:spcAft>
              <a:buFont typeface="Arial" panose="020B0604020202020204" pitchFamily="34" charset="0"/>
              <a:buChar char="•"/>
            </a:pPr>
            <a:r>
              <a:rPr lang="en-US" sz="2400" dirty="0">
                <a:solidFill>
                  <a:schemeClr val="accent2">
                    <a:lumMod val="50000"/>
                  </a:schemeClr>
                </a:solidFill>
                <a:effectLst/>
                <a:latin typeface="+mn-lt"/>
                <a:ea typeface="Times New Roman" panose="02020603050405020304" pitchFamily="18" charset="0"/>
              </a:rPr>
              <a:t>personal development is only possible by participating in new experiences or practicing skills</a:t>
            </a:r>
          </a:p>
          <a:p>
            <a:pPr lvl="1">
              <a:spcBef>
                <a:spcPts val="600"/>
              </a:spcBef>
              <a:spcAft>
                <a:spcPts val="600"/>
              </a:spcAft>
              <a:buFont typeface="Arial" panose="020B0604020202020204" pitchFamily="34" charset="0"/>
              <a:buChar char="•"/>
            </a:pPr>
            <a:r>
              <a:rPr lang="en-US" sz="2400" dirty="0">
                <a:solidFill>
                  <a:schemeClr val="accent2">
                    <a:lumMod val="50000"/>
                  </a:schemeClr>
                </a:solidFill>
                <a:latin typeface="+mn-lt"/>
                <a:ea typeface="Times New Roman" panose="02020603050405020304" pitchFamily="18" charset="0"/>
              </a:rPr>
              <a:t>friendships and </a:t>
            </a:r>
            <a:r>
              <a:rPr lang="en-US" sz="2400" dirty="0">
                <a:solidFill>
                  <a:schemeClr val="accent2">
                    <a:lumMod val="50000"/>
                  </a:schemeClr>
                </a:solidFill>
                <a:effectLst/>
                <a:latin typeface="+mn-lt"/>
                <a:ea typeface="Times New Roman" panose="02020603050405020304" pitchFamily="18" charset="0"/>
              </a:rPr>
              <a:t>inclusion depend on interacting with other people </a:t>
            </a:r>
          </a:p>
          <a:p>
            <a:pPr lvl="1">
              <a:spcBef>
                <a:spcPts val="600"/>
              </a:spcBef>
              <a:spcAft>
                <a:spcPts val="600"/>
              </a:spcAft>
              <a:buFont typeface="Arial" panose="020B0604020202020204" pitchFamily="34" charset="0"/>
              <a:buChar char="•"/>
            </a:pPr>
            <a:r>
              <a:rPr lang="en-US" sz="2400" dirty="0">
                <a:solidFill>
                  <a:schemeClr val="accent2">
                    <a:lumMod val="50000"/>
                  </a:schemeClr>
                </a:solidFill>
                <a:effectLst/>
                <a:latin typeface="+mn-lt"/>
                <a:ea typeface="Times New Roman" panose="02020603050405020304" pitchFamily="18" charset="0"/>
              </a:rPr>
              <a:t>emotional well-being stems from participation and relationships</a:t>
            </a:r>
            <a:r>
              <a:rPr lang="en-AU" sz="2400" dirty="0">
                <a:solidFill>
                  <a:schemeClr val="accent2">
                    <a:lumMod val="50000"/>
                  </a:schemeClr>
                </a:solidFill>
                <a:latin typeface="+mn-lt"/>
              </a:rPr>
              <a:t> </a:t>
            </a:r>
          </a:p>
          <a:p>
            <a:pPr marL="271463" lvl="1" indent="-223838">
              <a:spcBef>
                <a:spcPts val="600"/>
              </a:spcBef>
              <a:spcAft>
                <a:spcPts val="600"/>
              </a:spcAft>
              <a:buFont typeface="Arial" panose="020B0604020202020204" pitchFamily="34" charset="0"/>
              <a:buChar char="•"/>
            </a:pPr>
            <a:r>
              <a:rPr lang="en-AU" sz="2400" dirty="0">
                <a:solidFill>
                  <a:schemeClr val="accent2">
                    <a:lumMod val="50000"/>
                  </a:schemeClr>
                </a:solidFill>
                <a:latin typeface="+mn-lt"/>
              </a:rPr>
              <a:t>Think about how much of your day are you engaged?</a:t>
            </a:r>
          </a:p>
          <a:p>
            <a:pPr marL="0" indent="0">
              <a:buNone/>
            </a:pPr>
            <a:endParaRPr lang="en-AU" dirty="0"/>
          </a:p>
          <a:p>
            <a:endParaRPr lang="en-AU" dirty="0"/>
          </a:p>
        </p:txBody>
      </p:sp>
    </p:spTree>
    <p:extLst>
      <p:ext uri="{BB962C8B-B14F-4D97-AF65-F5344CB8AC3E}">
        <p14:creationId xmlns:p14="http://schemas.microsoft.com/office/powerpoint/2010/main" val="39310421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 Conten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3907 LTU PowerPoint 2017 TEM v1" id="{863CE38B-4526-42AD-BE28-B171678683A9}" vid="{6FA08EC8-41B8-4A0D-AE9D-2C0593E42E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6630</TotalTime>
  <Words>4656</Words>
  <Application>Microsoft Office PowerPoint</Application>
  <PresentationFormat>Widescreen</PresentationFormat>
  <Paragraphs>432</Paragraphs>
  <Slides>47</Slides>
  <Notes>34</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Calibri</vt:lpstr>
      <vt:lpstr>Calibri Light</vt:lpstr>
      <vt:lpstr>Roboto</vt:lpstr>
      <vt:lpstr>Roboto Condensed</vt:lpstr>
      <vt:lpstr>Times New Roman</vt:lpstr>
      <vt:lpstr>wfont_79ea19_1ec267f5aeda4136b9357c6a396ac7b2</vt:lpstr>
      <vt:lpstr>Wingdings 2</vt:lpstr>
      <vt:lpstr>1_Office Theme</vt:lpstr>
      <vt:lpstr>Title + Content</vt:lpstr>
      <vt:lpstr> </vt:lpstr>
      <vt:lpstr>Plan for Today</vt:lpstr>
      <vt:lpstr>Introductions </vt:lpstr>
      <vt:lpstr>What is Active Support?</vt:lpstr>
      <vt:lpstr>PowerPoint Presentation</vt:lpstr>
      <vt:lpstr>Engagement</vt:lpstr>
      <vt:lpstr>PowerPoint Presentation</vt:lpstr>
      <vt:lpstr>Reflections - Engagement</vt:lpstr>
      <vt:lpstr>Engagement and Quality of Life</vt:lpstr>
      <vt:lpstr>Level of engagement of the people you support</vt:lpstr>
      <vt:lpstr>Why are people disengaged?</vt:lpstr>
      <vt:lpstr>Activity: Engaged / Disengaged</vt:lpstr>
      <vt:lpstr>Meaningful Activities</vt:lpstr>
      <vt:lpstr>History of Active Support: 1970s to 2000s</vt:lpstr>
      <vt:lpstr>Research Evidence about Active Support</vt:lpstr>
      <vt:lpstr>Active Support v a Hotel Model</vt:lpstr>
      <vt:lpstr>                           Active Support v Hotel Model</vt:lpstr>
      <vt:lpstr>Activity </vt:lpstr>
      <vt:lpstr>How to do Active Support: the 4 Essentials</vt:lpstr>
      <vt:lpstr>Every Moment Has Potential</vt:lpstr>
      <vt:lpstr>PowerPoint Presentation</vt:lpstr>
      <vt:lpstr>Applying Every Moment has Potential – Thinking in Steps</vt:lpstr>
      <vt:lpstr>PowerPoint Presentation</vt:lpstr>
      <vt:lpstr>Activity: Every Moment has Potential </vt:lpstr>
      <vt:lpstr>Applying Every Moment has Potential</vt:lpstr>
      <vt:lpstr>Activity: Every Moment Has Potential </vt:lpstr>
      <vt:lpstr>Summary: Every Moment has Potential</vt:lpstr>
      <vt:lpstr>Graded Assistance to Ensure Success </vt:lpstr>
      <vt:lpstr>PowerPoint Presentation</vt:lpstr>
      <vt:lpstr>The Right Type and Amount of Assistance </vt:lpstr>
      <vt:lpstr>PowerPoint Presentation</vt:lpstr>
      <vt:lpstr>Activity: Graded Assistance </vt:lpstr>
      <vt:lpstr>Summary: Graded Assistance to Ensure Success</vt:lpstr>
      <vt:lpstr>Maximising Choice and Control</vt:lpstr>
      <vt:lpstr>PowerPoint Presentation</vt:lpstr>
      <vt:lpstr>Presenting Opportunities to Make Choices</vt:lpstr>
      <vt:lpstr>Understanding preferences</vt:lpstr>
      <vt:lpstr>PowerPoint Presentation</vt:lpstr>
      <vt:lpstr>Activity: Choice and Control</vt:lpstr>
      <vt:lpstr>Summary: Maximising Choice and Control</vt:lpstr>
      <vt:lpstr>Little and Often</vt:lpstr>
      <vt:lpstr>PowerPoint Presentation</vt:lpstr>
      <vt:lpstr>Applying Little and Often</vt:lpstr>
      <vt:lpstr>PowerPoint Presentation</vt:lpstr>
      <vt:lpstr>Activity: Little and Often</vt:lpstr>
      <vt:lpstr>Summary: Little and Often</vt:lpstr>
      <vt:lpstr>Recap Day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Lincoln Humphreys</dc:creator>
  <cp:lastModifiedBy>Lincoln Humphreys</cp:lastModifiedBy>
  <cp:revision>10</cp:revision>
  <dcterms:created xsi:type="dcterms:W3CDTF">2022-08-02T22:52:12Z</dcterms:created>
  <dcterms:modified xsi:type="dcterms:W3CDTF">2023-02-02T04:05:09Z</dcterms:modified>
</cp:coreProperties>
</file>